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7" r:id="rId3"/>
    <p:sldId id="266" r:id="rId4"/>
    <p:sldId id="269" r:id="rId5"/>
    <p:sldId id="271" r:id="rId6"/>
    <p:sldId id="272" r:id="rId7"/>
    <p:sldId id="281" r:id="rId8"/>
    <p:sldId id="273" r:id="rId9"/>
    <p:sldId id="274" r:id="rId10"/>
    <p:sldId id="267" r:id="rId11"/>
    <p:sldId id="275" r:id="rId12"/>
    <p:sldId id="285" r:id="rId13"/>
    <p:sldId id="282" r:id="rId14"/>
    <p:sldId id="283" r:id="rId15"/>
    <p:sldId id="284" r:id="rId16"/>
    <p:sldId id="286" r:id="rId17"/>
    <p:sldId id="287" r:id="rId18"/>
    <p:sldId id="289" r:id="rId19"/>
    <p:sldId id="288" r:id="rId20"/>
    <p:sldId id="290" r:id="rId21"/>
    <p:sldId id="270" r:id="rId22"/>
    <p:sldId id="268" r:id="rId23"/>
    <p:sldId id="263" r:id="rId24"/>
    <p:sldId id="265" r:id="rId25"/>
    <p:sldId id="264" r:id="rId26"/>
    <p:sldId id="258" r:id="rId27"/>
    <p:sldId id="262" r:id="rId28"/>
    <p:sldId id="261" r:id="rId29"/>
    <p:sldId id="260" r:id="rId30"/>
    <p:sldId id="25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67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2A73BC-10D5-4A09-984F-2A4A4DAF421F}" type="datetimeFigureOut">
              <a:rPr lang="en-US" smtClean="0"/>
              <a:t>3/16/2010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ADC88-8494-4320-B397-F634B70B8A71}"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Senator Smith’s adopted son, Garrett took an overdose,</a:t>
            </a:r>
            <a:r>
              <a:rPr lang="en-US" baseline="0" dirty="0" smtClean="0"/>
              <a:t> left a note and then hung himself in his closet at Utah Valley State College one day before his 22 nd birthday in September 2003. He had told his parents he was suicidal and had been isolating himself and had been in seen a counselor for drinking problems. When interviewed by CBS news, Gordon Smith reported his son as “ a model child, Eagle Scout, Devout Mormon, plenty of friends.” He briefly mentioned “he wished that his birthmother had prevented his birth.”  He later wrote a book titled Remembering Garrett: One Family’s Battle with a child’s Depression. The very first line in the very first chapter reads: ‘ A boys story really begins with his mother, so I will start with Sharon Langford.”  Gordon Smith was awarded Friends of Children Mental Health Award by the AACAP ( American Academy of Child &amp; Adolescent Psychiatry) last April 09 for bringing attention to youth suicide prevention and championing the mental health parity act. </a:t>
            </a:r>
          </a:p>
          <a:p>
            <a:endParaRPr lang="en-US" baseline="0" dirty="0" smtClean="0"/>
          </a:p>
          <a:p>
            <a:r>
              <a:rPr lang="en-US" baseline="0" dirty="0" smtClean="0"/>
              <a:t>Marie Osmond’s son Michael Blosil was one of her 5 adopted children who jumped to his death from the 15</a:t>
            </a:r>
            <a:r>
              <a:rPr lang="en-US" baseline="30000" dirty="0" smtClean="0"/>
              <a:t>th</a:t>
            </a:r>
            <a:r>
              <a:rPr lang="en-US" baseline="0" dirty="0" smtClean="0"/>
              <a:t> floor of his LA apt on Feb 27. He left a note stating “he never fit in.”</a:t>
            </a:r>
          </a:p>
        </p:txBody>
      </p:sp>
      <p:sp>
        <p:nvSpPr>
          <p:cNvPr id="4" name="Slide Number Placeholder 3"/>
          <p:cNvSpPr>
            <a:spLocks noGrp="1"/>
          </p:cNvSpPr>
          <p:nvPr>
            <p:ph type="sldNum" sz="quarter" idx="10"/>
          </p:nvPr>
        </p:nvSpPr>
        <p:spPr/>
        <p:txBody>
          <a:bodyPr/>
          <a:lstStyle/>
          <a:p>
            <a:fld id="{409ADC88-8494-4320-B397-F634B70B8A71}" type="slidenum">
              <a:rPr lang="en-US" smtClean="0"/>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Adoption agency staff wont allow searching</a:t>
            </a:r>
            <a:r>
              <a:rPr lang="en-US" baseline="0" dirty="0" smtClean="0"/>
              <a:t> adoptee or birthparent information that is needed for searching. You might come up with various solution/ideas: find out policy of agency, who board members are, philosophy of agency, theology of agency etc, choose an approach that is most likely to get results, review the approach and run it by another person for consultation. Approach agency collaboratively- quote their values/ethics mission statement. Implement solution and or ask them how together you can do this. </a:t>
            </a:r>
            <a:endParaRPr lang="en-US" dirty="0"/>
          </a:p>
        </p:txBody>
      </p:sp>
      <p:sp>
        <p:nvSpPr>
          <p:cNvPr id="4" name="Slide Number Placeholder 3"/>
          <p:cNvSpPr>
            <a:spLocks noGrp="1"/>
          </p:cNvSpPr>
          <p:nvPr>
            <p:ph type="sldNum" sz="quarter" idx="10"/>
          </p:nvPr>
        </p:nvSpPr>
        <p:spPr/>
        <p:txBody>
          <a:bodyPr/>
          <a:lstStyle/>
          <a:p>
            <a:fld id="{409ADC88-8494-4320-B397-F634B70B8A71}" type="slidenum">
              <a:rPr lang="en-US" smtClean="0"/>
              <a:t>18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Social Constructionist means</a:t>
            </a:r>
            <a:r>
              <a:rPr lang="en-US" baseline="0" dirty="0" smtClean="0"/>
              <a:t> constructed by society – more defined by specific codes, laws, regulations, etc and this varies state to state</a:t>
            </a:r>
            <a:endParaRPr lang="en-US" dirty="0"/>
          </a:p>
        </p:txBody>
      </p:sp>
      <p:sp>
        <p:nvSpPr>
          <p:cNvPr id="4" name="Slide Number Placeholder 3"/>
          <p:cNvSpPr>
            <a:spLocks noGrp="1"/>
          </p:cNvSpPr>
          <p:nvPr>
            <p:ph type="sldNum" sz="quarter" idx="10"/>
          </p:nvPr>
        </p:nvSpPr>
        <p:spPr/>
        <p:txBody>
          <a:bodyPr/>
          <a:lstStyle/>
          <a:p>
            <a:fld id="{409ADC88-8494-4320-B397-F634B70B8A71}" type="slidenum">
              <a:rPr lang="en-US" smtClean="0"/>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031761D-5005-4062-AF22-4FCE117DCB8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31761D-5005-4062-AF22-4FCE117DCB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31761D-5005-4062-AF22-4FCE117DCB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31761D-5005-4062-AF22-4FCE117DCB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31761D-5005-4062-AF22-4FCE117DCB8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31761D-5005-4062-AF22-4FCE117DCB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31761D-5005-4062-AF22-4FCE117DCB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31761D-5005-4062-AF22-4FCE117DCB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31761D-5005-4062-AF22-4FCE117DCB8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31761D-5005-4062-AF22-4FCE117DCB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311920-3086-4BC7-B0CF-35C88002FAB7}" type="datetimeFigureOut">
              <a:rPr lang="en-US" smtClean="0"/>
              <a:pPr/>
              <a:t>3/16/2010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1"/>
            <a:ext cx="609600" cy="365125"/>
          </a:xfrm>
        </p:spPr>
        <p:txBody>
          <a:bodyPr/>
          <a:lstStyle/>
          <a:p>
            <a:fld id="{E031761D-5005-4062-AF22-4FCE117DCB83}"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311920-3086-4BC7-B0CF-35C88002FAB7}" type="datetimeFigureOut">
              <a:rPr lang="en-US" smtClean="0"/>
              <a:pPr/>
              <a:t>3/16/2010</a:t>
            </a:fld>
            <a:endParaRPr lang="en-US" dirty="0"/>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31761D-5005-4062-AF22-4FCE117DCB83}"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Ethics of Relinquishment and Adoption: How Can We Make it Better?</a:t>
            </a:r>
            <a:endParaRPr lang="en-US" dirty="0"/>
          </a:p>
        </p:txBody>
      </p:sp>
      <p:sp>
        <p:nvSpPr>
          <p:cNvPr id="3" name="Subtitle 2"/>
          <p:cNvSpPr>
            <a:spLocks noGrp="1"/>
          </p:cNvSpPr>
          <p:nvPr>
            <p:ph type="subTitle" idx="1"/>
          </p:nvPr>
        </p:nvSpPr>
        <p:spPr/>
        <p:txBody>
          <a:bodyPr/>
          <a:lstStyle/>
          <a:p>
            <a:r>
              <a:rPr lang="en-US" dirty="0" smtClean="0"/>
              <a:t>American Adoption Congress</a:t>
            </a:r>
          </a:p>
          <a:p>
            <a:r>
              <a:rPr lang="en-US" dirty="0" smtClean="0"/>
              <a:t>Conference</a:t>
            </a:r>
          </a:p>
          <a:p>
            <a:r>
              <a:rPr lang="en-US" dirty="0" smtClean="0"/>
              <a:t>March 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How Do We Do This?</a:t>
            </a:r>
            <a:endParaRPr lang="en-US" dirty="0"/>
          </a:p>
        </p:txBody>
      </p:sp>
      <p:sp>
        <p:nvSpPr>
          <p:cNvPr id="10" name="Content Placeholder 9"/>
          <p:cNvSpPr>
            <a:spLocks noGrp="1"/>
          </p:cNvSpPr>
          <p:nvPr>
            <p:ph idx="1"/>
          </p:nvPr>
        </p:nvSpPr>
        <p:spPr/>
        <p:txBody>
          <a:bodyPr/>
          <a:lstStyle/>
          <a:p>
            <a:r>
              <a:rPr lang="en-US" dirty="0" smtClean="0"/>
              <a:t>We can begin to interrupt the conversation.</a:t>
            </a:r>
          </a:p>
          <a:p>
            <a:r>
              <a:rPr lang="en-US" dirty="0" smtClean="0"/>
              <a:t>We can dare to educate on the spot, not later.</a:t>
            </a:r>
          </a:p>
          <a:p>
            <a:r>
              <a:rPr lang="en-US" dirty="0" smtClean="0"/>
              <a:t>We can speak without shame, speak with courage, with bravery, with acknowledgement of what we know and what we have yet to learn.</a:t>
            </a:r>
          </a:p>
          <a:p>
            <a:r>
              <a:rPr lang="en-US" dirty="0" smtClean="0"/>
              <a:t>We shape all that we say and do within the framework of ethical intent and truth seeking</a:t>
            </a:r>
          </a:p>
          <a:p>
            <a:r>
              <a:rPr lang="en-US" dirty="0" smtClean="0"/>
              <a:t>And we do this work knowing we are not alone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a:spLocks noGrp="1"/>
          </p:cNvSpPr>
          <p:nvPr>
            <p:ph idx="1"/>
          </p:nvPr>
        </p:nvSpPr>
        <p:spPr/>
        <p:txBody>
          <a:bodyPr/>
          <a:lstStyle/>
          <a:p>
            <a:r>
              <a:rPr lang="en-US" dirty="0" smtClean="0"/>
              <a:t>For the purpose of this talk, I am going to identify some of the basic concepts of ethics and then tie those to the policy and practice of relinquishment and adoption.</a:t>
            </a:r>
          </a:p>
          <a:p>
            <a:endParaRPr lang="en-US" dirty="0"/>
          </a:p>
          <a:p>
            <a:r>
              <a:rPr lang="en-US" dirty="0" smtClean="0"/>
              <a:t>I have complied my sources for the ethical portion from a compilation of Codes of Ethics for professional therapists.</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Ethics</a:t>
            </a:r>
            <a:endParaRPr lang="en-US" dirty="0"/>
          </a:p>
        </p:txBody>
      </p:sp>
      <p:sp>
        <p:nvSpPr>
          <p:cNvPr id="3" name="Content Placeholder 2"/>
          <p:cNvSpPr>
            <a:spLocks noGrp="1"/>
          </p:cNvSpPr>
          <p:nvPr>
            <p:ph idx="1"/>
          </p:nvPr>
        </p:nvSpPr>
        <p:spPr/>
        <p:txBody>
          <a:bodyPr>
            <a:normAutofit/>
          </a:bodyPr>
          <a:lstStyle/>
          <a:p>
            <a:r>
              <a:rPr lang="en-US" dirty="0" smtClean="0"/>
              <a:t>Ethics pertains to the beliefs we hold about what constitutes correct or moral conduct</a:t>
            </a:r>
          </a:p>
          <a:p>
            <a:r>
              <a:rPr lang="en-US" dirty="0" smtClean="0"/>
              <a:t>Ethical conduct is behavior that results from a combination of knowledge and a clear set of guiding principles underlying a code of ethics.</a:t>
            </a:r>
          </a:p>
          <a:p>
            <a:r>
              <a:rPr lang="en-US" dirty="0" smtClean="0"/>
              <a:t>In relinquishment and adoption, ethical conduct has been widely misconstrued and interpreted under the guise of a socially constructed view of adoption as “normal family” formation without consideration the lifelong impact of relinquishment.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Ethics</a:t>
            </a:r>
            <a:endParaRPr lang="en-US" dirty="0"/>
          </a:p>
        </p:txBody>
      </p:sp>
      <p:sp>
        <p:nvSpPr>
          <p:cNvPr id="3" name="Content Placeholder 2"/>
          <p:cNvSpPr>
            <a:spLocks noGrp="1"/>
          </p:cNvSpPr>
          <p:nvPr>
            <p:ph idx="1"/>
          </p:nvPr>
        </p:nvSpPr>
        <p:spPr/>
        <p:txBody>
          <a:bodyPr>
            <a:normAutofit/>
          </a:bodyPr>
          <a:lstStyle/>
          <a:p>
            <a:r>
              <a:rPr lang="en-US" u="sng" dirty="0" smtClean="0"/>
              <a:t>Principle Ethics </a:t>
            </a:r>
            <a:r>
              <a:rPr lang="en-US" dirty="0" smtClean="0"/>
              <a:t>focus on moral issues and resolves ethical dilemma's within a particular set of guidelines that frame behavior and thinking. Relinquishment/Adoption example might be when a birthmother changes her mind after giving birth and decides not to place. The adoption agency would use a set of guidelines to support her decision. The adoptive family may need to use principle ethics to support this difficult change.</a:t>
            </a:r>
          </a:p>
          <a:p>
            <a:endParaRPr lang="en-US"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Virtue Ethics</a:t>
            </a:r>
            <a:endParaRPr lang="en-US" dirty="0"/>
          </a:p>
        </p:txBody>
      </p:sp>
      <p:sp>
        <p:nvSpPr>
          <p:cNvPr id="3" name="Content Placeholder 2"/>
          <p:cNvSpPr>
            <a:spLocks noGrp="1"/>
          </p:cNvSpPr>
          <p:nvPr>
            <p:ph idx="1"/>
          </p:nvPr>
        </p:nvSpPr>
        <p:spPr/>
        <p:txBody>
          <a:bodyPr>
            <a:normAutofit/>
          </a:bodyPr>
          <a:lstStyle/>
          <a:p>
            <a:r>
              <a:rPr lang="en-US" u="sng" dirty="0" smtClean="0"/>
              <a:t>Virtue Ethics</a:t>
            </a:r>
            <a:r>
              <a:rPr lang="en-US" dirty="0" smtClean="0"/>
              <a:t> focus more on the personal character traits and non-obligatory ideas to which the person or professional aspires than on specific ethical delimmas. An example of this in relinquishment and adoption might be where an adoptive parent knows </a:t>
            </a:r>
            <a:r>
              <a:rPr lang="en-US" dirty="0" smtClean="0"/>
              <a:t>that allowing </a:t>
            </a:r>
            <a:r>
              <a:rPr lang="en-US" dirty="0" smtClean="0"/>
              <a:t>more contact with the birthmother is best for their child even though it is difficult. Or another might be a reunited birthmother not wanting to tell the name of the birthfather but knowing it is important that she does- more virtuous. </a:t>
            </a:r>
            <a:endParaRPr lang="en-US"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Virtuous Professionals</a:t>
            </a:r>
            <a:endParaRPr lang="en-US" dirty="0"/>
          </a:p>
        </p:txBody>
      </p:sp>
      <p:sp>
        <p:nvSpPr>
          <p:cNvPr id="3" name="Content Placeholder 2"/>
          <p:cNvSpPr>
            <a:spLocks noGrp="1"/>
          </p:cNvSpPr>
          <p:nvPr>
            <p:ph idx="1"/>
          </p:nvPr>
        </p:nvSpPr>
        <p:spPr/>
        <p:txBody>
          <a:bodyPr>
            <a:normAutofit lnSpcReduction="10000"/>
          </a:bodyPr>
          <a:lstStyle/>
          <a:p>
            <a:r>
              <a:rPr lang="en-US" dirty="0" smtClean="0"/>
              <a:t>Are typically motivated to do what is right for the right reasons. In adoption, this would be to support the birthparent’s right to parent first, including in the post relinquishment period. </a:t>
            </a:r>
          </a:p>
          <a:p>
            <a:r>
              <a:rPr lang="en-US" dirty="0" smtClean="0"/>
              <a:t>Possess compassion for all members of the adoption triad</a:t>
            </a:r>
          </a:p>
          <a:p>
            <a:r>
              <a:rPr lang="en-US" dirty="0" smtClean="0"/>
              <a:t>Allow enough time for adoption decision making</a:t>
            </a:r>
          </a:p>
          <a:p>
            <a:r>
              <a:rPr lang="en-US" dirty="0" smtClean="0"/>
              <a:t>Have a regard for all parties to the relinquishment and adoption with sensitivity for their suffering</a:t>
            </a:r>
          </a:p>
          <a:p>
            <a:r>
              <a:rPr lang="en-US" dirty="0" smtClean="0"/>
              <a:t>Possess self awareness with the capacity for self observation – knowing when they are biased!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definitions</a:t>
            </a:r>
            <a:endParaRPr lang="en-US" dirty="0"/>
          </a:p>
        </p:txBody>
      </p:sp>
      <p:sp>
        <p:nvSpPr>
          <p:cNvPr id="3" name="Content Placeholder 2"/>
          <p:cNvSpPr>
            <a:spLocks noGrp="1"/>
          </p:cNvSpPr>
          <p:nvPr>
            <p:ph idx="1"/>
          </p:nvPr>
        </p:nvSpPr>
        <p:spPr/>
        <p:txBody>
          <a:bodyPr>
            <a:normAutofit/>
          </a:bodyPr>
          <a:lstStyle/>
          <a:p>
            <a:r>
              <a:rPr lang="en-US" u="sng" dirty="0" smtClean="0"/>
              <a:t>Community Standards</a:t>
            </a:r>
            <a:r>
              <a:rPr lang="en-US" dirty="0" smtClean="0"/>
              <a:t>: which are what professionals may </a:t>
            </a:r>
            <a:r>
              <a:rPr lang="en-US" i="1" dirty="0" smtClean="0"/>
              <a:t>actually</a:t>
            </a:r>
            <a:r>
              <a:rPr lang="en-US" dirty="0" smtClean="0"/>
              <a:t> do in a particular community which in adoption we know can vary from Oregon to say Utah or Texas</a:t>
            </a:r>
          </a:p>
          <a:p>
            <a:r>
              <a:rPr lang="en-US" u="sng" dirty="0" smtClean="0"/>
              <a:t>Ethical Standards</a:t>
            </a:r>
            <a:r>
              <a:rPr lang="en-US" dirty="0" smtClean="0"/>
              <a:t>: are what a professional </a:t>
            </a:r>
            <a:r>
              <a:rPr lang="en-US" i="1" dirty="0" smtClean="0"/>
              <a:t>should </a:t>
            </a:r>
            <a:r>
              <a:rPr lang="en-US" dirty="0" smtClean="0"/>
              <a:t>do, which again may vary in adoption based on who is doing the adoption and where it is being done.</a:t>
            </a:r>
          </a:p>
          <a:p>
            <a:r>
              <a:rPr lang="en-US" u="sng" dirty="0" smtClean="0"/>
              <a:t>Laws</a:t>
            </a:r>
            <a:r>
              <a:rPr lang="en-US" dirty="0" smtClean="0"/>
              <a:t> define what are minimum standards society will </a:t>
            </a:r>
            <a:r>
              <a:rPr lang="en-US" i="1" dirty="0" smtClean="0"/>
              <a:t>tolerate </a:t>
            </a:r>
            <a:r>
              <a:rPr lang="en-US" dirty="0" smtClean="0"/>
              <a:t>and are enforced by the government.</a:t>
            </a:r>
          </a:p>
          <a:p>
            <a:endParaRPr lang="en-US" u="sng"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Core Virtues in Ethical Decision Making</a:t>
            </a:r>
            <a:endParaRPr lang="en-US" dirty="0"/>
          </a:p>
        </p:txBody>
      </p:sp>
      <p:sp>
        <p:nvSpPr>
          <p:cNvPr id="3" name="Content Placeholder 2"/>
          <p:cNvSpPr>
            <a:spLocks noGrp="1"/>
          </p:cNvSpPr>
          <p:nvPr>
            <p:ph idx="1"/>
          </p:nvPr>
        </p:nvSpPr>
        <p:spPr/>
        <p:txBody>
          <a:bodyPr>
            <a:normAutofit/>
          </a:bodyPr>
          <a:lstStyle/>
          <a:p>
            <a:r>
              <a:rPr lang="en-US" u="sng" dirty="0" smtClean="0"/>
              <a:t>Prudence</a:t>
            </a:r>
            <a:r>
              <a:rPr lang="en-US" dirty="0" smtClean="0"/>
              <a:t>: skill and judgment in the use of resources-the ability to govern with discipline</a:t>
            </a:r>
          </a:p>
          <a:p>
            <a:r>
              <a:rPr lang="en-US" u="sng" dirty="0" smtClean="0"/>
              <a:t>Integrity</a:t>
            </a:r>
            <a:r>
              <a:rPr lang="en-US" dirty="0" smtClean="0"/>
              <a:t>: firm adherence to a code of ethics-incorruptibility</a:t>
            </a:r>
          </a:p>
          <a:p>
            <a:r>
              <a:rPr lang="en-US" u="sng" dirty="0" smtClean="0"/>
              <a:t>Autonomy</a:t>
            </a:r>
            <a:r>
              <a:rPr lang="en-US" dirty="0" smtClean="0"/>
              <a:t>: self-directing freedom –the right of self governance </a:t>
            </a:r>
          </a:p>
          <a:p>
            <a:r>
              <a:rPr lang="en-US" u="sng" dirty="0" smtClean="0"/>
              <a:t>Fidelity</a:t>
            </a:r>
            <a:r>
              <a:rPr lang="en-US" dirty="0" smtClean="0"/>
              <a:t>: fidelity to obligations regarded as natural and fundamental</a:t>
            </a:r>
          </a:p>
          <a:p>
            <a:r>
              <a:rPr lang="en-US" u="sng" dirty="0" smtClean="0"/>
              <a:t>Veracity</a:t>
            </a:r>
            <a:r>
              <a:rPr lang="en-US" dirty="0" smtClean="0"/>
              <a:t>: a devotion to the truth</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in Ethical Decision Making </a:t>
            </a:r>
            <a:br>
              <a:rPr lang="en-US" dirty="0" smtClean="0"/>
            </a:br>
            <a:r>
              <a:rPr lang="en-US" dirty="0" smtClean="0"/>
              <a:t>( Feminist Model)</a:t>
            </a:r>
            <a:endParaRPr lang="en-US" dirty="0"/>
          </a:p>
        </p:txBody>
      </p:sp>
      <p:sp>
        <p:nvSpPr>
          <p:cNvPr id="3" name="Content Placeholder 2"/>
          <p:cNvSpPr>
            <a:spLocks noGrp="1"/>
          </p:cNvSpPr>
          <p:nvPr>
            <p:ph idx="1"/>
          </p:nvPr>
        </p:nvSpPr>
        <p:spPr/>
        <p:txBody>
          <a:bodyPr/>
          <a:lstStyle/>
          <a:p>
            <a:r>
              <a:rPr lang="en-US" dirty="0" smtClean="0"/>
              <a:t>Recognize the problem</a:t>
            </a:r>
          </a:p>
          <a:p>
            <a:r>
              <a:rPr lang="en-US" dirty="0" smtClean="0"/>
              <a:t>Develop solutions</a:t>
            </a:r>
          </a:p>
          <a:p>
            <a:r>
              <a:rPr lang="en-US" dirty="0" smtClean="0"/>
              <a:t>Choose a solution</a:t>
            </a:r>
          </a:p>
          <a:p>
            <a:r>
              <a:rPr lang="en-US" dirty="0" smtClean="0"/>
              <a:t>Review the process and solution </a:t>
            </a:r>
            <a:r>
              <a:rPr lang="en-US" dirty="0" smtClean="0"/>
              <a:t>collaboratively</a:t>
            </a:r>
            <a:endParaRPr lang="en-US" dirty="0" smtClean="0"/>
          </a:p>
          <a:p>
            <a:r>
              <a:rPr lang="en-US" dirty="0" smtClean="0"/>
              <a:t>Implement and evaluate the solution</a:t>
            </a:r>
          </a:p>
          <a:p>
            <a:r>
              <a:rPr lang="en-US" dirty="0" smtClean="0"/>
              <a:t>Continue reflection on the process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in Ethical Decision Making</a:t>
            </a:r>
            <a:br>
              <a:rPr lang="en-US" dirty="0" smtClean="0"/>
            </a:br>
            <a:r>
              <a:rPr lang="en-US" dirty="0" smtClean="0"/>
              <a:t>( Social Constructionist Model)</a:t>
            </a:r>
            <a:endParaRPr lang="en-US" dirty="0"/>
          </a:p>
        </p:txBody>
      </p:sp>
      <p:sp>
        <p:nvSpPr>
          <p:cNvPr id="3" name="Content Placeholder 2"/>
          <p:cNvSpPr>
            <a:spLocks noGrp="1"/>
          </p:cNvSpPr>
          <p:nvPr>
            <p:ph idx="1"/>
          </p:nvPr>
        </p:nvSpPr>
        <p:spPr/>
        <p:txBody>
          <a:bodyPr>
            <a:normAutofit/>
          </a:bodyPr>
          <a:lstStyle/>
          <a:p>
            <a:r>
              <a:rPr lang="en-US" dirty="0" smtClean="0"/>
              <a:t>Identify the problem</a:t>
            </a:r>
          </a:p>
          <a:p>
            <a:r>
              <a:rPr lang="en-US" dirty="0" smtClean="0"/>
              <a:t>Review relevant ethics codes</a:t>
            </a:r>
          </a:p>
          <a:p>
            <a:r>
              <a:rPr lang="en-US" dirty="0" smtClean="0"/>
              <a:t>Know applicable laws and regulations</a:t>
            </a:r>
          </a:p>
          <a:p>
            <a:r>
              <a:rPr lang="en-US" dirty="0" smtClean="0"/>
              <a:t>Obtain consultation</a:t>
            </a:r>
          </a:p>
          <a:p>
            <a:r>
              <a:rPr lang="en-US" dirty="0" smtClean="0"/>
              <a:t>Consider possible courses of action</a:t>
            </a:r>
          </a:p>
          <a:p>
            <a:r>
              <a:rPr lang="en-US" dirty="0" smtClean="0"/>
              <a:t>Consider possible consequences of various decisions</a:t>
            </a:r>
          </a:p>
          <a:p>
            <a:r>
              <a:rPr lang="en-US" dirty="0" smtClean="0"/>
              <a:t>Decide best course of action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How I came to this topic:</a:t>
            </a:r>
          </a:p>
          <a:p>
            <a:r>
              <a:rPr lang="en-US" dirty="0" smtClean="0"/>
              <a:t>Adoption Meeting  November 2009</a:t>
            </a:r>
          </a:p>
          <a:p>
            <a:r>
              <a:rPr lang="en-US" dirty="0" smtClean="0"/>
              <a:t>Juno</a:t>
            </a:r>
          </a:p>
          <a:p>
            <a:r>
              <a:rPr lang="en-US" dirty="0" smtClean="0"/>
              <a:t>Senator Gordon Smith’s son’s suicide 2004</a:t>
            </a:r>
          </a:p>
          <a:p>
            <a:r>
              <a:rPr lang="en-US" dirty="0" smtClean="0"/>
              <a:t>Haiti </a:t>
            </a:r>
            <a:r>
              <a:rPr lang="en-US" dirty="0" smtClean="0"/>
              <a:t>Adoptions</a:t>
            </a:r>
            <a:endParaRPr lang="en-US" dirty="0" smtClean="0"/>
          </a:p>
          <a:p>
            <a:r>
              <a:rPr lang="en-US" dirty="0" smtClean="0"/>
              <a:t>Adoption Meeting with Prospective parents</a:t>
            </a:r>
          </a:p>
          <a:p>
            <a:r>
              <a:rPr lang="en-US" dirty="0" smtClean="0"/>
              <a:t>Marie Osmond’s Son’s Death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Awareness</a:t>
            </a:r>
            <a:endParaRPr lang="en-US" dirty="0"/>
          </a:p>
        </p:txBody>
      </p:sp>
      <p:sp>
        <p:nvSpPr>
          <p:cNvPr id="3" name="Content Placeholder 2"/>
          <p:cNvSpPr>
            <a:spLocks noGrp="1"/>
          </p:cNvSpPr>
          <p:nvPr>
            <p:ph idx="1"/>
          </p:nvPr>
        </p:nvSpPr>
        <p:spPr/>
        <p:txBody>
          <a:bodyPr>
            <a:normAutofit/>
          </a:bodyPr>
          <a:lstStyle/>
          <a:p>
            <a:pPr lvl="1">
              <a:buNone/>
            </a:pPr>
            <a:r>
              <a:rPr lang="en-US" dirty="0" smtClean="0"/>
              <a:t>In the work of improving and changing the policy and practice of relinquishment and adoption, we in adoption reform all bring our own experience and story to the table. </a:t>
            </a:r>
          </a:p>
          <a:p>
            <a:pPr lvl="1">
              <a:buNone/>
            </a:pPr>
            <a:r>
              <a:rPr lang="en-US" dirty="0" smtClean="0"/>
              <a:t>That makes our own self awareness our personal responsibility to be aware of and to be committed to not having it interfere with the work at hand. For a lay person, their personal experience can enhance their work and be the driving force. For a professional person it can both enhance or impede the work so it must be managed carefully.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Conclusion </a:t>
            </a:r>
            <a:endParaRPr lang="en-US" dirty="0"/>
          </a:p>
        </p:txBody>
      </p:sp>
      <p:sp>
        <p:nvSpPr>
          <p:cNvPr id="3" name="Content Placeholder 2"/>
          <p:cNvSpPr>
            <a:spLocks noGrp="1"/>
          </p:cNvSpPr>
          <p:nvPr>
            <p:ph idx="1"/>
          </p:nvPr>
        </p:nvSpPr>
        <p:spPr/>
        <p:txBody>
          <a:bodyPr/>
          <a:lstStyle/>
          <a:p>
            <a:r>
              <a:rPr lang="en-US" dirty="0" smtClean="0"/>
              <a:t>Interrupt the conversation</a:t>
            </a:r>
          </a:p>
          <a:p>
            <a:r>
              <a:rPr lang="en-US" dirty="0" smtClean="0"/>
              <a:t>Guide your work with principles, ethics, and truths</a:t>
            </a:r>
          </a:p>
          <a:p>
            <a:r>
              <a:rPr lang="en-US" dirty="0" smtClean="0"/>
              <a:t>Stay informed</a:t>
            </a:r>
          </a:p>
          <a:p>
            <a:r>
              <a:rPr lang="en-US" dirty="0" smtClean="0"/>
              <a:t>Proceed with courage</a:t>
            </a:r>
          </a:p>
          <a:p>
            <a:r>
              <a:rPr lang="en-US" dirty="0" smtClean="0"/>
              <a:t>Be self aware and self accountable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fontScale="92500"/>
          </a:bodyPr>
          <a:lstStyle/>
          <a:p>
            <a:r>
              <a:rPr lang="en-US" dirty="0" smtClean="0"/>
              <a:t>We continue to be afraid as a culture to disrupt what we identify as a “normal” form of </a:t>
            </a:r>
            <a:r>
              <a:rPr lang="en-US" dirty="0" smtClean="0"/>
              <a:t>family known as adoption</a:t>
            </a:r>
            <a:endParaRPr lang="en-US" dirty="0" smtClean="0"/>
          </a:p>
          <a:p>
            <a:r>
              <a:rPr lang="en-US" dirty="0" smtClean="0"/>
              <a:t>We have changed </a:t>
            </a:r>
            <a:r>
              <a:rPr lang="en-US" dirty="0" smtClean="0"/>
              <a:t>what </a:t>
            </a:r>
            <a:r>
              <a:rPr lang="en-US" dirty="0" smtClean="0"/>
              <a:t>the meaning of “normal family is” so we hesitate to question others about adoption because we aren't sure ourselves</a:t>
            </a:r>
          </a:p>
          <a:p>
            <a:r>
              <a:rPr lang="en-US" dirty="0" smtClean="0"/>
              <a:t>We struggle to feel connected in the families we are a part of and so we look for the “feel good” solution and get </a:t>
            </a:r>
            <a:r>
              <a:rPr lang="en-US" dirty="0" smtClean="0"/>
              <a:t>angry </a:t>
            </a:r>
            <a:r>
              <a:rPr lang="en-US" dirty="0" smtClean="0"/>
              <a:t>at those who challenge </a:t>
            </a:r>
            <a:r>
              <a:rPr lang="en-US" dirty="0" smtClean="0"/>
              <a:t>it</a:t>
            </a:r>
          </a:p>
          <a:p>
            <a:r>
              <a:rPr lang="en-US" dirty="0" smtClean="0"/>
              <a:t>We want to </a:t>
            </a:r>
            <a:r>
              <a:rPr lang="en-US" i="1" dirty="0" smtClean="0"/>
              <a:t>feel good </a:t>
            </a:r>
            <a:r>
              <a:rPr lang="en-US" dirty="0" smtClean="0"/>
              <a:t>about our decision to place and/or our active involvement in the  act of placement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Your Caucasian neighbors adopt a Chinese baby girl and change her name to </a:t>
            </a:r>
            <a:r>
              <a:rPr lang="en-US" dirty="0" smtClean="0"/>
              <a:t>“Jennifer.” </a:t>
            </a:r>
            <a:r>
              <a:rPr lang="en-US" dirty="0" smtClean="0"/>
              <a:t>You are an adoptee and feel uncomfortable about this </a:t>
            </a:r>
            <a:r>
              <a:rPr lang="en-US" dirty="0" smtClean="0"/>
              <a:t>but </a:t>
            </a:r>
            <a:r>
              <a:rPr lang="en-US" dirty="0" smtClean="0"/>
              <a:t>cannot bring yourself to say “Congratulations” while the other neighbors laud over how cute she is.</a:t>
            </a:r>
          </a:p>
          <a:p>
            <a:r>
              <a:rPr lang="en-US" dirty="0" smtClean="0"/>
              <a:t>You are a birthmother sitting in an adoption agency office and wonder if with a little support maybe you could keep your baby, but the caseworker is talking on and </a:t>
            </a:r>
            <a:r>
              <a:rPr lang="en-US" dirty="0" smtClean="0"/>
              <a:t>on, </a:t>
            </a:r>
            <a:r>
              <a:rPr lang="en-US" dirty="0" smtClean="0"/>
              <a:t>with a smile on her face, about the terrific adoptive parents they have waiting for a baby “just like yours</a:t>
            </a:r>
            <a:r>
              <a:rPr lang="en-US" dirty="0" smtClean="0"/>
              <a:t>.” You feel an obligation to follow through.</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ABC News is doing another “great adoption story” on 20/20 about a nice Iowa couple adopting their fifth child from Haiti. They are seen holding the little boy who looks shocked and sad in their arms at the airport. The parents are smiling</a:t>
            </a:r>
            <a:r>
              <a:rPr lang="en-US" dirty="0" smtClean="0"/>
              <a:t>. The next day at work one of your coworkers talks about this story, but you say nothing.</a:t>
            </a:r>
            <a:endParaRPr lang="en-US" dirty="0" smtClean="0"/>
          </a:p>
          <a:p>
            <a:r>
              <a:rPr lang="en-US" dirty="0" smtClean="0"/>
              <a:t>Your friend’s 17 y/o daughter had her first child 9 months ago, and now they are raising him at home.  She </a:t>
            </a:r>
            <a:r>
              <a:rPr lang="en-US" dirty="0" smtClean="0"/>
              <a:t>just told you she is pregnant again. </a:t>
            </a:r>
            <a:r>
              <a:rPr lang="en-US" dirty="0" smtClean="0"/>
              <a:t>The parents both work fulltime </a:t>
            </a:r>
            <a:r>
              <a:rPr lang="en-US" dirty="0" smtClean="0"/>
              <a:t>while caring </a:t>
            </a:r>
            <a:r>
              <a:rPr lang="en-US" dirty="0" smtClean="0"/>
              <a:t>for the </a:t>
            </a:r>
            <a:r>
              <a:rPr lang="en-US" dirty="0" smtClean="0"/>
              <a:t>baby, but </a:t>
            </a:r>
            <a:r>
              <a:rPr lang="en-US" dirty="0" smtClean="0"/>
              <a:t>their daughter goes out at night with friends. </a:t>
            </a:r>
            <a:r>
              <a:rPr lang="en-US" dirty="0" smtClean="0"/>
              <a:t> </a:t>
            </a:r>
            <a:r>
              <a:rPr lang="en-US" dirty="0" smtClean="0"/>
              <a:t>You feel ashamed of your judgmental feelings.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young couple ended </a:t>
            </a:r>
            <a:r>
              <a:rPr lang="en-US" dirty="0" smtClean="0"/>
              <a:t>up getting married after </a:t>
            </a:r>
            <a:r>
              <a:rPr lang="en-US" dirty="0" smtClean="0"/>
              <a:t>the birthmother </a:t>
            </a:r>
            <a:r>
              <a:rPr lang="en-US" dirty="0" smtClean="0"/>
              <a:t>had already placed their baby </a:t>
            </a:r>
            <a:r>
              <a:rPr lang="en-US" dirty="0" smtClean="0"/>
              <a:t>in </a:t>
            </a:r>
            <a:r>
              <a:rPr lang="en-US" dirty="0" smtClean="0"/>
              <a:t>an open adoption. </a:t>
            </a:r>
            <a:r>
              <a:rPr lang="en-US" dirty="0" smtClean="0"/>
              <a:t> She thought he wanted that too. They </a:t>
            </a:r>
            <a:r>
              <a:rPr lang="en-US" dirty="0" smtClean="0"/>
              <a:t>grieve for the loss of </a:t>
            </a:r>
            <a:r>
              <a:rPr lang="en-US" dirty="0" smtClean="0"/>
              <a:t>their daughter </a:t>
            </a:r>
            <a:r>
              <a:rPr lang="en-US" dirty="0" smtClean="0"/>
              <a:t>every time they </a:t>
            </a:r>
            <a:r>
              <a:rPr lang="en-US" dirty="0" smtClean="0"/>
              <a:t>go for </a:t>
            </a:r>
            <a:r>
              <a:rPr lang="en-US" dirty="0" smtClean="0"/>
              <a:t>a visit but feel like the legal deal was made and its too late to change it.</a:t>
            </a:r>
          </a:p>
          <a:p>
            <a:r>
              <a:rPr lang="en-US" dirty="0" smtClean="0"/>
              <a:t>A birthmother placed </a:t>
            </a:r>
            <a:r>
              <a:rPr lang="en-US" dirty="0" smtClean="0"/>
              <a:t>her </a:t>
            </a:r>
            <a:r>
              <a:rPr lang="en-US" dirty="0" smtClean="0"/>
              <a:t> son </a:t>
            </a:r>
            <a:r>
              <a:rPr lang="en-US" dirty="0" smtClean="0"/>
              <a:t>in a supposed open adoption years ago, only the lawyer “lost” the agreement and the parents moved away. </a:t>
            </a:r>
            <a:r>
              <a:rPr lang="en-US" dirty="0" smtClean="0"/>
              <a:t>Now, through </a:t>
            </a:r>
            <a:r>
              <a:rPr lang="en-US" dirty="0" smtClean="0"/>
              <a:t>the insistence of </a:t>
            </a:r>
            <a:r>
              <a:rPr lang="en-US" dirty="0" smtClean="0"/>
              <a:t>her new lawyer, the adoptive parents </a:t>
            </a:r>
            <a:r>
              <a:rPr lang="en-US" dirty="0" smtClean="0"/>
              <a:t>have </a:t>
            </a:r>
            <a:r>
              <a:rPr lang="en-US" dirty="0" smtClean="0"/>
              <a:t>sent </a:t>
            </a:r>
            <a:r>
              <a:rPr lang="en-US" dirty="0" smtClean="0"/>
              <a:t>current photos </a:t>
            </a:r>
            <a:r>
              <a:rPr lang="en-US" dirty="0" smtClean="0"/>
              <a:t>but </a:t>
            </a:r>
            <a:r>
              <a:rPr lang="en-US" dirty="0" smtClean="0"/>
              <a:t>with the threat they may sue </a:t>
            </a:r>
            <a:r>
              <a:rPr lang="en-US" dirty="0" smtClean="0"/>
              <a:t>her </a:t>
            </a:r>
            <a:r>
              <a:rPr lang="en-US" dirty="0" smtClean="0"/>
              <a:t>if she tries to contact them.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These examples exacerbate the problems generated in a system of care mired in secrecy and unregulated ethics. </a:t>
            </a:r>
          </a:p>
          <a:p>
            <a:r>
              <a:rPr lang="en-US" dirty="0" smtClean="0"/>
              <a:t>These </a:t>
            </a:r>
            <a:r>
              <a:rPr lang="en-US" dirty="0" smtClean="0"/>
              <a:t>are all situations where adoption practice today generates different ethical dilemmas as well as opportunities for education and change. </a:t>
            </a:r>
          </a:p>
          <a:p>
            <a:r>
              <a:rPr lang="en-US" dirty="0" smtClean="0"/>
              <a:t>Sometimes these stories make us angry and bring up renewed pain that hasn’t been resolved.</a:t>
            </a:r>
          </a:p>
          <a:p>
            <a:r>
              <a:rPr lang="en-US" dirty="0" smtClean="0"/>
              <a:t>Other times they call us to action or to say something that surprises others around us.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p:txBody>
          <a:bodyPr>
            <a:normAutofit/>
          </a:bodyPr>
          <a:lstStyle/>
          <a:p>
            <a:r>
              <a:rPr lang="en-US" dirty="0" smtClean="0"/>
              <a:t>Who is here today?</a:t>
            </a:r>
          </a:p>
          <a:p>
            <a:r>
              <a:rPr lang="en-US" dirty="0" smtClean="0"/>
              <a:t>Whether a professional, birthmother, adoptee or adoptive parent, we can all use the same ethical guidelines to help us design a pathway for change.</a:t>
            </a:r>
          </a:p>
          <a:p>
            <a:r>
              <a:rPr lang="en-US" dirty="0" smtClean="0"/>
              <a:t>We are the people, WE who are sitting here today, who know what needs to be done, why it should be done, and how it should be done.</a:t>
            </a:r>
          </a:p>
          <a:p>
            <a:r>
              <a:rPr lang="en-US" dirty="0" smtClean="0"/>
              <a:t>And we have a moral and ethical obligation to do the work of change- whether it be small or large in scope.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first</a:t>
            </a:r>
            <a:endParaRPr lang="en-US" dirty="0"/>
          </a:p>
        </p:txBody>
      </p:sp>
      <p:sp>
        <p:nvSpPr>
          <p:cNvPr id="3" name="Content Placeholder 2"/>
          <p:cNvSpPr>
            <a:spLocks noGrp="1"/>
          </p:cNvSpPr>
          <p:nvPr>
            <p:ph idx="1"/>
          </p:nvPr>
        </p:nvSpPr>
        <p:spPr/>
        <p:txBody>
          <a:bodyPr>
            <a:normAutofit/>
          </a:bodyPr>
          <a:lstStyle/>
          <a:p>
            <a:r>
              <a:rPr lang="en-US" dirty="0" smtClean="0"/>
              <a:t>To quote Dr. Ron Nydam- it is not just about adoption, it is about </a:t>
            </a:r>
            <a:r>
              <a:rPr lang="en-US" u="sng" dirty="0" smtClean="0"/>
              <a:t>relinquishment and adoption.</a:t>
            </a:r>
            <a:r>
              <a:rPr lang="en-US" dirty="0" smtClean="0"/>
              <a:t> </a:t>
            </a:r>
            <a:r>
              <a:rPr lang="en-US" dirty="0" smtClean="0"/>
              <a:t>This </a:t>
            </a:r>
            <a:r>
              <a:rPr lang="en-US" dirty="0" smtClean="0"/>
              <a:t>is important to remember. If you get caught up in the concept of adoption only you will get caught in the business of placing children and bypass what they </a:t>
            </a:r>
            <a:r>
              <a:rPr lang="en-US" dirty="0" smtClean="0"/>
              <a:t>do not want to </a:t>
            </a:r>
            <a:r>
              <a:rPr lang="en-US" dirty="0" smtClean="0"/>
              <a:t>be talked about and that is the relinquishment- the separating of mother and child-the severing of ties-the loss of family of </a:t>
            </a:r>
            <a:r>
              <a:rPr lang="en-US" dirty="0" smtClean="0"/>
              <a:t>origin-the unnatural severing of bonds-the incredible loss.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405</TotalTime>
  <Words>1879</Words>
  <Application>Microsoft Office PowerPoint</Application>
  <PresentationFormat>On-screen Show (4:3)</PresentationFormat>
  <Paragraphs>103</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The Ethics of Relinquishment and Adoption: How Can We Make it Better?</vt:lpstr>
      <vt:lpstr>Topics</vt:lpstr>
      <vt:lpstr>Why?</vt:lpstr>
      <vt:lpstr>Some Examples</vt:lpstr>
      <vt:lpstr>Examples</vt:lpstr>
      <vt:lpstr>Examples</vt:lpstr>
      <vt:lpstr>Slide 7</vt:lpstr>
      <vt:lpstr>What Can We Do?</vt:lpstr>
      <vt:lpstr>First things first</vt:lpstr>
      <vt:lpstr>  How Do We Do This?</vt:lpstr>
      <vt:lpstr>Ethics</vt:lpstr>
      <vt:lpstr>Meaning of Ethics</vt:lpstr>
      <vt:lpstr>Principle Ethics</vt:lpstr>
      <vt:lpstr>Virtue Ethics</vt:lpstr>
      <vt:lpstr>Virtuous Professionals</vt:lpstr>
      <vt:lpstr>Other definitions</vt:lpstr>
      <vt:lpstr>Core Virtues in Ethical Decision Making</vt:lpstr>
      <vt:lpstr>Steps in Ethical Decision Making  ( Feminist Model)</vt:lpstr>
      <vt:lpstr>Steps in Ethical Decision Making ( Social Constructionist Model)</vt:lpstr>
      <vt:lpstr>Self Awareness</vt:lpstr>
      <vt:lpstr>In Conclusion </vt:lpstr>
      <vt:lpstr>Slide 22</vt:lpstr>
      <vt:lpstr>Slide 23</vt:lpstr>
      <vt:lpstr>Slide 24</vt:lpstr>
      <vt:lpstr>Slide 25</vt:lpstr>
      <vt:lpstr>Slide 26</vt:lpstr>
      <vt:lpstr>Slide 27</vt:lpstr>
      <vt:lpstr>Slide 28</vt:lpstr>
      <vt:lpstr>Slide 29</vt:lpstr>
      <vt:lpstr>Slide 30</vt:lpstr>
    </vt:vector>
  </TitlesOfParts>
  <Company>OHSU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Ethics of Relinquishment and Adoption: How Can We Make it Better?</dc:title>
  <dc:creator>teller</dc:creator>
  <cp:lastModifiedBy>Delores Teller</cp:lastModifiedBy>
  <cp:revision>26</cp:revision>
  <dcterms:created xsi:type="dcterms:W3CDTF">2010-03-16T17:53:34Z</dcterms:created>
  <dcterms:modified xsi:type="dcterms:W3CDTF">2010-03-17T02:38:46Z</dcterms:modified>
</cp:coreProperties>
</file>