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handoutMasterIdLst>
    <p:handoutMasterId r:id="rId30"/>
  </p:handoutMasterIdLst>
  <p:sldIdLst>
    <p:sldId id="256" r:id="rId2"/>
    <p:sldId id="259" r:id="rId3"/>
    <p:sldId id="274" r:id="rId4"/>
    <p:sldId id="275" r:id="rId5"/>
    <p:sldId id="276" r:id="rId6"/>
    <p:sldId id="269" r:id="rId7"/>
    <p:sldId id="270" r:id="rId8"/>
    <p:sldId id="271" r:id="rId9"/>
    <p:sldId id="272" r:id="rId10"/>
    <p:sldId id="266" r:id="rId11"/>
    <p:sldId id="273" r:id="rId12"/>
    <p:sldId id="277" r:id="rId13"/>
    <p:sldId id="267" r:id="rId14"/>
    <p:sldId id="278" r:id="rId15"/>
    <p:sldId id="279" r:id="rId16"/>
    <p:sldId id="268" r:id="rId17"/>
    <p:sldId id="257" r:id="rId18"/>
    <p:sldId id="258" r:id="rId19"/>
    <p:sldId id="282" r:id="rId20"/>
    <p:sldId id="283" r:id="rId21"/>
    <p:sldId id="284" r:id="rId22"/>
    <p:sldId id="285" r:id="rId23"/>
    <p:sldId id="286" r:id="rId24"/>
    <p:sldId id="260" r:id="rId25"/>
    <p:sldId id="287" r:id="rId26"/>
    <p:sldId id="280" r:id="rId27"/>
    <p:sldId id="281" r:id="rId28"/>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97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oleObject" Target="Macintosh%20HD:Users:dhussey:Documents:SASS11:SASS10Presentations:BBTreatmentPath2.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Arial"/>
                <a:ea typeface="Arial"/>
                <a:cs typeface="Arial"/>
              </a:defRPr>
            </a:pPr>
            <a:r>
              <a:rPr lang="en-US"/>
              <a:t>Carol's DSMD Total Problem Score</a:t>
            </a:r>
          </a:p>
        </c:rich>
      </c:tx>
      <c:layout>
        <c:manualLayout>
          <c:xMode val="edge"/>
          <c:yMode val="edge"/>
          <c:x val="0.32577319587628956"/>
          <c:y val="4.2857117944848935E-2"/>
        </c:manualLayout>
      </c:layout>
      <c:overlay val="0"/>
      <c:spPr>
        <a:noFill/>
        <a:ln w="25400">
          <a:noFill/>
        </a:ln>
      </c:spPr>
    </c:title>
    <c:autoTitleDeleted val="0"/>
    <c:plotArea>
      <c:layout>
        <c:manualLayout>
          <c:layoutTarget val="inner"/>
          <c:xMode val="edge"/>
          <c:yMode val="edge"/>
          <c:x val="0.11546400782742404"/>
          <c:y val="0.13940250115794375"/>
          <c:w val="0.812371134020619"/>
          <c:h val="0.45714259141171876"/>
        </c:manualLayout>
      </c:layout>
      <c:lineChart>
        <c:grouping val="standard"/>
        <c:varyColors val="0"/>
        <c:ser>
          <c:idx val="0"/>
          <c:order val="0"/>
          <c:spPr>
            <a:ln w="38100">
              <a:solidFill>
                <a:srgbClr val="3366FF"/>
              </a:solidFill>
              <a:prstDash val="solid"/>
            </a:ln>
          </c:spPr>
          <c:marker>
            <c:symbol val="diamond"/>
            <c:size val="9"/>
            <c:spPr>
              <a:solidFill>
                <a:srgbClr val="000080"/>
              </a:solidFill>
              <a:ln>
                <a:solidFill>
                  <a:srgbClr val="000080"/>
                </a:solidFill>
                <a:prstDash val="solid"/>
              </a:ln>
            </c:spPr>
          </c:marker>
          <c:cat>
            <c:numRef>
              <c:f>Sheet1!$B$62:$B$69</c:f>
              <c:numCache>
                <c:formatCode>mmm\-yy</c:formatCode>
                <c:ptCount val="8"/>
                <c:pt idx="0">
                  <c:v>34608</c:v>
                </c:pt>
                <c:pt idx="1">
                  <c:v>34700</c:v>
                </c:pt>
                <c:pt idx="2">
                  <c:v>34851</c:v>
                </c:pt>
                <c:pt idx="3">
                  <c:v>34943</c:v>
                </c:pt>
                <c:pt idx="4">
                  <c:v>35034</c:v>
                </c:pt>
                <c:pt idx="5">
                  <c:v>35156</c:v>
                </c:pt>
                <c:pt idx="6">
                  <c:v>35217</c:v>
                </c:pt>
                <c:pt idx="7">
                  <c:v>35370</c:v>
                </c:pt>
              </c:numCache>
            </c:numRef>
          </c:cat>
          <c:val>
            <c:numRef>
              <c:f>Sheet1!$C$62:$C$69</c:f>
              <c:numCache>
                <c:formatCode>General</c:formatCode>
                <c:ptCount val="8"/>
                <c:pt idx="0">
                  <c:v>91.4</c:v>
                </c:pt>
                <c:pt idx="1">
                  <c:v>69.5</c:v>
                </c:pt>
                <c:pt idx="2">
                  <c:v>69.099999999999994</c:v>
                </c:pt>
                <c:pt idx="3">
                  <c:v>64.099999999999994</c:v>
                </c:pt>
                <c:pt idx="4">
                  <c:v>56.4</c:v>
                </c:pt>
                <c:pt idx="5">
                  <c:v>63.3</c:v>
                </c:pt>
                <c:pt idx="6">
                  <c:v>60.5</c:v>
                </c:pt>
                <c:pt idx="7">
                  <c:v>40</c:v>
                </c:pt>
              </c:numCache>
            </c:numRef>
          </c:val>
          <c:smooth val="0"/>
        </c:ser>
        <c:dLbls>
          <c:showLegendKey val="0"/>
          <c:showVal val="0"/>
          <c:showCatName val="0"/>
          <c:showSerName val="0"/>
          <c:showPercent val="0"/>
          <c:showBubbleSize val="0"/>
        </c:dLbls>
        <c:marker val="1"/>
        <c:smooth val="0"/>
        <c:axId val="132375800"/>
        <c:axId val="132374344"/>
      </c:lineChart>
      <c:dateAx>
        <c:axId val="132375800"/>
        <c:scaling>
          <c:orientation val="minMax"/>
        </c:scaling>
        <c:delete val="0"/>
        <c:axPos val="b"/>
        <c:title>
          <c:tx>
            <c:rich>
              <a:bodyPr/>
              <a:lstStyle/>
              <a:p>
                <a:pPr>
                  <a:defRPr sz="1025" b="1" i="0" u="none" strike="noStrike" baseline="0">
                    <a:solidFill>
                      <a:srgbClr val="000000"/>
                    </a:solidFill>
                    <a:latin typeface="Arial"/>
                    <a:ea typeface="Arial"/>
                    <a:cs typeface="Arial"/>
                  </a:defRPr>
                </a:pPr>
                <a:r>
                  <a:rPr lang="en-US"/>
                  <a:t>Date of Rating</a:t>
                </a:r>
              </a:p>
            </c:rich>
          </c:tx>
          <c:layout>
            <c:manualLayout>
              <c:xMode val="edge"/>
              <c:yMode val="edge"/>
              <c:x val="0.44536082474226918"/>
              <c:y val="0.87142806487859048"/>
            </c:manualLayout>
          </c:layout>
          <c:overlay val="0"/>
          <c:spPr>
            <a:noFill/>
            <a:ln w="25400">
              <a:noFill/>
            </a:ln>
          </c:spPr>
        </c:title>
        <c:numFmt formatCode="mmm\-yy" sourceLinked="0"/>
        <c:majorTickMark val="out"/>
        <c:minorTickMark val="none"/>
        <c:tickLblPos val="nextTo"/>
        <c:spPr>
          <a:ln w="3175">
            <a:solidFill>
              <a:srgbClr val="000000"/>
            </a:solidFill>
            <a:prstDash val="solid"/>
          </a:ln>
        </c:spPr>
        <c:txPr>
          <a:bodyPr rot="-2700000" vert="horz"/>
          <a:lstStyle/>
          <a:p>
            <a:pPr>
              <a:defRPr sz="1025" b="0" i="0" u="none" strike="noStrike" baseline="0">
                <a:solidFill>
                  <a:srgbClr val="000000"/>
                </a:solidFill>
                <a:latin typeface="Arial"/>
                <a:ea typeface="Arial"/>
                <a:cs typeface="Arial"/>
              </a:defRPr>
            </a:pPr>
            <a:endParaRPr lang="en-US"/>
          </a:p>
        </c:txPr>
        <c:crossAx val="132374344"/>
        <c:crosses val="autoZero"/>
        <c:auto val="1"/>
        <c:lblOffset val="100"/>
        <c:baseTimeUnit val="months"/>
        <c:majorUnit val="2"/>
        <c:majorTimeUnit val="months"/>
        <c:minorUnit val="1"/>
        <c:minorTimeUnit val="months"/>
      </c:dateAx>
      <c:valAx>
        <c:axId val="132374344"/>
        <c:scaling>
          <c:orientation val="minMax"/>
          <c:max val="100"/>
          <c:min val="20"/>
        </c:scaling>
        <c:delete val="0"/>
        <c:axPos val="l"/>
        <c:majorGridlines>
          <c:spPr>
            <a:ln w="3175">
              <a:solidFill>
                <a:srgbClr val="000000"/>
              </a:solidFill>
              <a:prstDash val="solid"/>
            </a:ln>
          </c:spPr>
        </c:majorGridlines>
        <c:title>
          <c:tx>
            <c:rich>
              <a:bodyPr/>
              <a:lstStyle/>
              <a:p>
                <a:pPr>
                  <a:defRPr sz="1025" b="1" i="0" u="none" strike="noStrike" baseline="0">
                    <a:solidFill>
                      <a:srgbClr val="000000"/>
                    </a:solidFill>
                    <a:latin typeface="Arial"/>
                    <a:ea typeface="Arial"/>
                    <a:cs typeface="Arial"/>
                  </a:defRPr>
                </a:pPr>
                <a:r>
                  <a:rPr lang="en-US"/>
                  <a:t>Total Problem Score</a:t>
                </a:r>
              </a:p>
            </c:rich>
          </c:tx>
          <c:layout>
            <c:manualLayout>
              <c:xMode val="edge"/>
              <c:yMode val="edge"/>
              <c:x val="2.4742268041237088E-2"/>
              <c:y val="0.1857141777610114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25" b="0" i="0" u="none" strike="noStrike" baseline="0">
                <a:solidFill>
                  <a:srgbClr val="000000"/>
                </a:solidFill>
                <a:latin typeface="Arial"/>
                <a:ea typeface="Arial"/>
                <a:cs typeface="Arial"/>
              </a:defRPr>
            </a:pPr>
            <a:endParaRPr lang="en-US"/>
          </a:p>
        </c:txPr>
        <c:crossAx val="132375800"/>
        <c:crosses val="autoZero"/>
        <c:crossBetween val="between"/>
        <c:majorUnit val="20"/>
      </c:valAx>
      <c:spPr>
        <a:solidFill>
          <a:srgbClr val="FFFFFF"/>
        </a:solidFill>
        <a:ln w="12700">
          <a:solidFill>
            <a:srgbClr val="FFFFFF"/>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025" b="0" i="0" u="none" strike="noStrike" baseline="0">
          <a:solidFill>
            <a:srgbClr val="000000"/>
          </a:solidFill>
          <a:latin typeface="Arial"/>
          <a:ea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a:defRPr sz="1200"/>
            </a:lvl1pPr>
          </a:lstStyle>
          <a:p>
            <a:fld id="{521F3486-FD42-4E18-B8A4-FFB7B6178B85}" type="datetimeFigureOut">
              <a:rPr lang="en-US" smtClean="0"/>
              <a:t>7/22/2013</a:t>
            </a:fld>
            <a:endParaRPr lang="en-US"/>
          </a:p>
        </p:txBody>
      </p:sp>
      <p:sp>
        <p:nvSpPr>
          <p:cNvPr id="4" name="Footer Placeholder 3"/>
          <p:cNvSpPr>
            <a:spLocks noGrp="1"/>
          </p:cNvSpPr>
          <p:nvPr>
            <p:ph type="ftr" sz="quarter" idx="2"/>
          </p:nvPr>
        </p:nvSpPr>
        <p:spPr>
          <a:xfrm>
            <a:off x="0" y="8772525"/>
            <a:ext cx="2971800"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72525"/>
            <a:ext cx="2971800" cy="461963"/>
          </a:xfrm>
          <a:prstGeom prst="rect">
            <a:avLst/>
          </a:prstGeom>
        </p:spPr>
        <p:txBody>
          <a:bodyPr vert="horz" lIns="91440" tIns="45720" rIns="91440" bIns="45720" rtlCol="0" anchor="b"/>
          <a:lstStyle>
            <a:lvl1pPr algn="r">
              <a:defRPr sz="1200"/>
            </a:lvl1pPr>
          </a:lstStyle>
          <a:p>
            <a:fld id="{5781AAD2-F20C-4D53-B5D1-BC5E433F42C1}" type="slidenum">
              <a:rPr lang="en-US" smtClean="0"/>
              <a:t>‹#›</a:t>
            </a:fld>
            <a:endParaRPr lang="en-US"/>
          </a:p>
        </p:txBody>
      </p:sp>
    </p:spTree>
    <p:extLst>
      <p:ext uri="{BB962C8B-B14F-4D97-AF65-F5344CB8AC3E}">
        <p14:creationId xmlns:p14="http://schemas.microsoft.com/office/powerpoint/2010/main" val="358445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804"/>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1804"/>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71D47B48-9B4F-42D7-8CD8-7490FD920884}" type="datetimeFigureOut">
              <a:rPr lang="en-US"/>
              <a:pPr>
                <a:defRPr/>
              </a:pPr>
              <a:t>7/22/2013</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87136"/>
            <a:ext cx="5486400" cy="415623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2971800" cy="461804"/>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772668"/>
            <a:ext cx="2971800" cy="461804"/>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CED8DB3-1D8D-4786-9EB7-49386BC0DA36}" type="slidenum">
              <a:rPr lang="en-US"/>
              <a:pPr>
                <a:defRPr/>
              </a:pPr>
              <a:t>‹#›</a:t>
            </a:fld>
            <a:endParaRPr lang="en-US"/>
          </a:p>
        </p:txBody>
      </p:sp>
    </p:spTree>
    <p:extLst>
      <p:ext uri="{BB962C8B-B14F-4D97-AF65-F5344CB8AC3E}">
        <p14:creationId xmlns:p14="http://schemas.microsoft.com/office/powerpoint/2010/main" val="31843072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CED8DB3-1D8D-4786-9EB7-49386BC0DA36}" type="slidenum">
              <a:rPr lang="en-US" smtClean="0"/>
              <a:pPr>
                <a:defRPr/>
              </a:pPr>
              <a:t>1</a:t>
            </a:fld>
            <a:endParaRPr lang="en-US"/>
          </a:p>
        </p:txBody>
      </p:sp>
    </p:spTree>
    <p:extLst>
      <p:ext uri="{BB962C8B-B14F-4D97-AF65-F5344CB8AC3E}">
        <p14:creationId xmlns:p14="http://schemas.microsoft.com/office/powerpoint/2010/main" val="1916907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70000"/>
              </a:lnSpc>
              <a:spcBef>
                <a:spcPct val="0"/>
              </a:spcBef>
            </a:pPr>
            <a:r>
              <a:rPr lang="en-US" sz="2200" b="1" smtClean="0">
                <a:latin typeface="Arial" charset="0"/>
              </a:rPr>
              <a:t>Instrumental improvisation</a:t>
            </a:r>
          </a:p>
          <a:p>
            <a:pPr lvl="1">
              <a:lnSpc>
                <a:spcPct val="70000"/>
              </a:lnSpc>
              <a:spcBef>
                <a:spcPct val="0"/>
              </a:spcBef>
              <a:spcAft>
                <a:spcPts val="600"/>
              </a:spcAft>
            </a:pPr>
            <a:r>
              <a:rPr lang="en-US" sz="1900" smtClean="0">
                <a:latin typeface="Arial" charset="0"/>
              </a:rPr>
              <a:t>Creative, </a:t>
            </a:r>
            <a:r>
              <a:rPr lang="ja-JP" altLang="en-US" sz="1900" smtClean="0">
                <a:latin typeface="Arial" charset="0"/>
              </a:rPr>
              <a:t>“</a:t>
            </a:r>
            <a:r>
              <a:rPr lang="en-US" sz="1900" smtClean="0">
                <a:latin typeface="Arial" charset="0"/>
              </a:rPr>
              <a:t>on-the-spot</a:t>
            </a:r>
            <a:r>
              <a:rPr lang="ja-JP" altLang="en-US" sz="1900" smtClean="0">
                <a:latin typeface="Arial" charset="0"/>
              </a:rPr>
              <a:t>”</a:t>
            </a:r>
            <a:r>
              <a:rPr lang="en-US" sz="1900" smtClean="0">
                <a:latin typeface="Arial" charset="0"/>
              </a:rPr>
              <a:t> instrumental composition and performance within metric, rhythmic, form, melodic, harmonic, or timbre guidelines</a:t>
            </a:r>
          </a:p>
          <a:p>
            <a:pPr>
              <a:lnSpc>
                <a:spcPct val="70000"/>
              </a:lnSpc>
              <a:spcBef>
                <a:spcPct val="0"/>
              </a:spcBef>
            </a:pPr>
            <a:r>
              <a:rPr lang="en-US" sz="2200" b="1" smtClean="0">
                <a:latin typeface="Arial" charset="0"/>
              </a:rPr>
              <a:t>Movement improvisation</a:t>
            </a:r>
          </a:p>
          <a:p>
            <a:pPr lvl="1">
              <a:lnSpc>
                <a:spcPct val="70000"/>
              </a:lnSpc>
              <a:spcBef>
                <a:spcPct val="0"/>
              </a:spcBef>
              <a:spcAft>
                <a:spcPts val="600"/>
              </a:spcAft>
            </a:pPr>
            <a:r>
              <a:rPr lang="en-US" sz="1900" smtClean="0">
                <a:latin typeface="Arial" charset="0"/>
              </a:rPr>
              <a:t>Creative, </a:t>
            </a:r>
            <a:r>
              <a:rPr lang="ja-JP" altLang="en-US" sz="1900" smtClean="0">
                <a:latin typeface="Arial" charset="0"/>
              </a:rPr>
              <a:t>“</a:t>
            </a:r>
            <a:r>
              <a:rPr lang="en-US" sz="1900" smtClean="0">
                <a:latin typeface="Arial" charset="0"/>
              </a:rPr>
              <a:t>on-the-spot</a:t>
            </a:r>
            <a:r>
              <a:rPr lang="ja-JP" altLang="en-US" sz="1900" smtClean="0">
                <a:latin typeface="Arial" charset="0"/>
              </a:rPr>
              <a:t>”</a:t>
            </a:r>
            <a:r>
              <a:rPr lang="en-US" sz="1900" smtClean="0">
                <a:latin typeface="Arial" charset="0"/>
              </a:rPr>
              <a:t> movement composition and performance within metric, rhythmic, form, melodic, harmonic, or timbre guidelines</a:t>
            </a:r>
            <a:endParaRPr lang="en-US" sz="1900" b="1" smtClean="0">
              <a:latin typeface="Arial" charset="0"/>
            </a:endParaRPr>
          </a:p>
          <a:p>
            <a:pPr>
              <a:lnSpc>
                <a:spcPct val="70000"/>
              </a:lnSpc>
              <a:spcBef>
                <a:spcPct val="0"/>
              </a:spcBef>
            </a:pPr>
            <a:r>
              <a:rPr lang="en-US" sz="2200" b="1" smtClean="0">
                <a:latin typeface="Arial" charset="0"/>
              </a:rPr>
              <a:t>Musical response to cue</a:t>
            </a:r>
          </a:p>
          <a:p>
            <a:pPr lvl="1">
              <a:lnSpc>
                <a:spcPct val="70000"/>
              </a:lnSpc>
              <a:spcBef>
                <a:spcPct val="0"/>
              </a:spcBef>
            </a:pPr>
            <a:r>
              <a:rPr lang="en-US" sz="1900" smtClean="0">
                <a:latin typeface="Arial" charset="0"/>
              </a:rPr>
              <a:t>A vocal or instrumental reply to either a melodic or lyric signal. </a:t>
            </a:r>
          </a:p>
          <a:p>
            <a:pPr lvl="2">
              <a:lnSpc>
                <a:spcPct val="70000"/>
              </a:lnSpc>
              <a:spcBef>
                <a:spcPct val="0"/>
              </a:spcBef>
            </a:pPr>
            <a:r>
              <a:rPr lang="en-US" sz="1700" smtClean="0">
                <a:latin typeface="Arial" charset="0"/>
              </a:rPr>
              <a:t>A signal can be a change in the melody, pitch, rhythm, amplitude of the music, or a specific word in the lyrics of a song </a:t>
            </a:r>
            <a:endParaRPr lang="en-US" sz="1700" b="1" smtClean="0">
              <a:latin typeface="Arial" charset="0"/>
            </a:endParaRPr>
          </a:p>
          <a:p>
            <a:pPr>
              <a:lnSpc>
                <a:spcPct val="80000"/>
              </a:lnSpc>
              <a:spcBef>
                <a:spcPct val="0"/>
              </a:spcBef>
            </a:pPr>
            <a:endParaRPr lang="en-US" sz="1100" smtClean="0">
              <a:latin typeface="Arial" charset="0"/>
            </a:endParaRPr>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0371C3-FCD7-4EE6-AFF4-9D664518EF35}" type="slidenum">
              <a:rPr lang="en-US">
                <a:latin typeface="Arial" charset="0"/>
                <a:ea typeface="ＭＳ Ｐゴシック" pitchFamily="34" charset="-128"/>
                <a:cs typeface="Arial" charset="0"/>
              </a:rPr>
              <a:pPr fontAlgn="base">
                <a:spcBef>
                  <a:spcPct val="0"/>
                </a:spcBef>
                <a:spcAft>
                  <a:spcPct val="0"/>
                </a:spcAft>
              </a:pPr>
              <a:t>13</a:t>
            </a:fld>
            <a:endParaRPr lang="en-US">
              <a:latin typeface="Arial" charset="0"/>
              <a:ea typeface="ＭＳ Ｐゴシック" pitchFamily="34" charset="-128"/>
              <a:cs typeface="Arial" charset="0"/>
            </a:endParaRPr>
          </a:p>
        </p:txBody>
      </p:sp>
    </p:spTree>
    <p:extLst>
      <p:ext uri="{BB962C8B-B14F-4D97-AF65-F5344CB8AC3E}">
        <p14:creationId xmlns:p14="http://schemas.microsoft.com/office/powerpoint/2010/main" val="122285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latin typeface="Arial" charset="0"/>
            </a:endParaRP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E1ECAF-9B50-4C63-9B57-F651AF173B56}" type="slidenum">
              <a:rPr lang="en-US">
                <a:latin typeface="Arial" charset="0"/>
                <a:ea typeface="ＭＳ Ｐゴシック" pitchFamily="34" charset="-128"/>
                <a:cs typeface="Arial" charset="0"/>
              </a:rPr>
              <a:pPr fontAlgn="base">
                <a:spcBef>
                  <a:spcPct val="0"/>
                </a:spcBef>
                <a:spcAft>
                  <a:spcPct val="0"/>
                </a:spcAft>
              </a:pPr>
              <a:t>16</a:t>
            </a:fld>
            <a:endParaRPr lang="en-US">
              <a:latin typeface="Arial" charset="0"/>
              <a:ea typeface="ＭＳ Ｐゴシック" pitchFamily="34" charset="-128"/>
              <a:cs typeface="Arial" charset="0"/>
            </a:endParaRPr>
          </a:p>
        </p:txBody>
      </p:sp>
    </p:spTree>
    <p:extLst>
      <p:ext uri="{BB962C8B-B14F-4D97-AF65-F5344CB8AC3E}">
        <p14:creationId xmlns:p14="http://schemas.microsoft.com/office/powerpoint/2010/main" val="3171488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Discuss individual and family applications</a:t>
            </a:r>
          </a:p>
          <a:p>
            <a:pPr>
              <a:spcBef>
                <a:spcPct val="0"/>
              </a:spcBef>
            </a:pPr>
            <a:r>
              <a:rPr lang="en-US" smtClean="0"/>
              <a:t>Example of “Arie”  talk to everybody foster/ adopt mom provided information wrote a song</a:t>
            </a:r>
          </a:p>
          <a:p>
            <a:pPr>
              <a:spcBef>
                <a:spcPct val="0"/>
              </a:spcBef>
            </a:pPr>
            <a:r>
              <a:rPr lang="en-US" smtClean="0"/>
              <a:t>Demonstrate how you can re-write the song and then create a movement task using hoola hoops.  </a:t>
            </a:r>
          </a:p>
          <a:p>
            <a:pPr>
              <a:spcBef>
                <a:spcPct val="0"/>
              </a:spcBef>
            </a:pPr>
            <a:endParaRPr lang="en-US" smtClean="0"/>
          </a:p>
          <a:p>
            <a:pPr>
              <a:spcBef>
                <a:spcPct val="0"/>
              </a:spcBef>
            </a:pPr>
            <a:r>
              <a:rPr lang="en-US" smtClean="0"/>
              <a:t>Reciprocal Drumming- intentionally enter the personal space of the other person, opportunity  for them to practice coping skills </a:t>
            </a:r>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66E2CCD-C7DA-4A63-AF0B-C0000632F8C1}" type="slidenum">
              <a:rPr lang="en-US">
                <a:cs typeface="Arial" charset="0"/>
              </a:rPr>
              <a:pPr fontAlgn="base">
                <a:spcBef>
                  <a:spcPct val="0"/>
                </a:spcBef>
                <a:spcAft>
                  <a:spcPct val="0"/>
                </a:spcAft>
              </a:pPr>
              <a:t>18</a:t>
            </a:fld>
            <a:endParaRPr lang="en-US">
              <a:cs typeface="Arial" charset="0"/>
            </a:endParaRPr>
          </a:p>
        </p:txBody>
      </p:sp>
    </p:spTree>
    <p:extLst>
      <p:ext uri="{BB962C8B-B14F-4D97-AF65-F5344CB8AC3E}">
        <p14:creationId xmlns:p14="http://schemas.microsoft.com/office/powerpoint/2010/main" val="1971284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a:p>
            <a:pPr>
              <a:spcBef>
                <a:spcPct val="0"/>
              </a:spcBef>
            </a:pPr>
            <a:r>
              <a:rPr lang="en-US" smtClean="0"/>
              <a:t>Download the song “Express Yourself” both regular and instrumental versions demonstrate how to do the song writing</a:t>
            </a:r>
          </a:p>
          <a:p>
            <a:pPr>
              <a:spcBef>
                <a:spcPct val="0"/>
              </a:spcBef>
            </a:pPr>
            <a:endParaRPr lang="en-US" smtClean="0"/>
          </a:p>
          <a:p>
            <a:pPr>
              <a:spcBef>
                <a:spcPct val="0"/>
              </a:spcBef>
            </a:pPr>
            <a:r>
              <a:rPr lang="en-US" smtClean="0"/>
              <a:t>Demonstrate drumming and choir chimes angry/ verses relaxed</a:t>
            </a:r>
          </a:p>
          <a:p>
            <a:pPr>
              <a:spcBef>
                <a:spcPct val="0"/>
              </a:spcBef>
            </a:pPr>
            <a:endParaRPr lang="en-US"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B66D34-C94D-4B68-9E38-99224F92F0A9}" type="slidenum">
              <a:rPr lang="en-US">
                <a:cs typeface="Arial" charset="0"/>
              </a:rPr>
              <a:pPr fontAlgn="base">
                <a:spcBef>
                  <a:spcPct val="0"/>
                </a:spcBef>
                <a:spcAft>
                  <a:spcPct val="0"/>
                </a:spcAft>
              </a:pPr>
              <a:t>24</a:t>
            </a:fld>
            <a:endParaRPr lang="en-US">
              <a:cs typeface="Arial" charset="0"/>
            </a:endParaRPr>
          </a:p>
        </p:txBody>
      </p:sp>
    </p:spTree>
    <p:extLst>
      <p:ext uri="{BB962C8B-B14F-4D97-AF65-F5344CB8AC3E}">
        <p14:creationId xmlns:p14="http://schemas.microsoft.com/office/powerpoint/2010/main" val="1745209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C2AF2C1-BD73-44E3-9F8A-55EE8BD5A18C}" type="slidenum">
              <a:rPr lang="en-US">
                <a:latin typeface="Garamond" pitchFamily="18" charset="0"/>
                <a:ea typeface="ＭＳ Ｐゴシック" pitchFamily="34" charset="-128"/>
                <a:cs typeface="Arial" charset="0"/>
              </a:rPr>
              <a:pPr fontAlgn="base">
                <a:spcBef>
                  <a:spcPct val="0"/>
                </a:spcBef>
                <a:spcAft>
                  <a:spcPct val="0"/>
                </a:spcAft>
              </a:pPr>
              <a:t>3</a:t>
            </a:fld>
            <a:endParaRPr lang="en-US">
              <a:latin typeface="Garamond" pitchFamily="18" charset="0"/>
              <a:ea typeface="ＭＳ Ｐゴシック" pitchFamily="34" charset="-128"/>
              <a:cs typeface="Arial" charset="0"/>
            </a:endParaRPr>
          </a:p>
        </p:txBody>
      </p:sp>
    </p:spTree>
    <p:extLst>
      <p:ext uri="{BB962C8B-B14F-4D97-AF65-F5344CB8AC3E}">
        <p14:creationId xmlns:p14="http://schemas.microsoft.com/office/powerpoint/2010/main" val="3227722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49CE474-A243-480D-9E1F-58A52CDB5C02}" type="slidenum">
              <a:rPr lang="en-US">
                <a:cs typeface="Arial" charset="0"/>
              </a:rPr>
              <a:pPr fontAlgn="base">
                <a:spcBef>
                  <a:spcPct val="0"/>
                </a:spcBef>
                <a:spcAft>
                  <a:spcPct val="0"/>
                </a:spcAft>
              </a:pPr>
              <a:t>4</a:t>
            </a:fld>
            <a:endParaRPr lang="en-US">
              <a:cs typeface="Arial" charset="0"/>
            </a:endParaRPr>
          </a:p>
        </p:txBody>
      </p:sp>
      <p:sp>
        <p:nvSpPr>
          <p:cNvPr id="2048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p:txBody>
          <a:bodyPr>
            <a:normAutofit fontScale="47500" lnSpcReduction="20000"/>
          </a:bodyPr>
          <a:lstStyle/>
          <a:p>
            <a:pPr fontAlgn="auto">
              <a:spcBef>
                <a:spcPts val="0"/>
              </a:spcBef>
              <a:spcAft>
                <a:spcPts val="0"/>
              </a:spcAft>
              <a:defRPr/>
            </a:pPr>
            <a:r>
              <a:rPr lang="en-US" dirty="0" smtClean="0"/>
              <a:t>Cohort 1. Spaulding adoptive placement dates for Cohort 1 range from 5/9/77 to 12/15/96, although the children</a:t>
            </a:r>
            <a:r>
              <a:rPr lang="ja-JP" altLang="en-US" dirty="0" smtClean="0">
                <a:latin typeface="Arial"/>
              </a:rPr>
              <a:t>’</a:t>
            </a:r>
            <a:r>
              <a:rPr lang="en-US" dirty="0" smtClean="0"/>
              <a:t>s permanent custody dates go as far back as 12/7/62. </a:t>
            </a:r>
          </a:p>
          <a:p>
            <a:pPr fontAlgn="auto">
              <a:spcBef>
                <a:spcPts val="0"/>
              </a:spcBef>
              <a:spcAft>
                <a:spcPts val="0"/>
              </a:spcAft>
              <a:defRPr/>
            </a:pPr>
            <a:endParaRPr lang="en-US" dirty="0" smtClean="0"/>
          </a:p>
          <a:p>
            <a:pPr fontAlgn="auto">
              <a:spcBef>
                <a:spcPts val="0"/>
              </a:spcBef>
              <a:spcAft>
                <a:spcPts val="0"/>
              </a:spcAft>
              <a:defRPr/>
            </a:pPr>
            <a:r>
              <a:rPr lang="en-US" dirty="0" smtClean="0"/>
              <a:t>Cohort 2. Permanent custody dates range as far back as 8/15/1989. </a:t>
            </a:r>
          </a:p>
          <a:p>
            <a:pPr fontAlgn="auto">
              <a:spcBef>
                <a:spcPts val="0"/>
              </a:spcBef>
              <a:spcAft>
                <a:spcPts val="0"/>
              </a:spcAft>
              <a:defRPr/>
            </a:pPr>
            <a:endParaRPr lang="en-US" dirty="0" smtClean="0"/>
          </a:p>
          <a:p>
            <a:pPr fontAlgn="auto">
              <a:spcBef>
                <a:spcPts val="0"/>
              </a:spcBef>
              <a:spcAft>
                <a:spcPts val="0"/>
              </a:spcAft>
              <a:defRPr/>
            </a:pPr>
            <a:r>
              <a:rPr lang="en-US" dirty="0" smtClean="0"/>
              <a:t>A mixed retrospective/prospective design was used to examine the descriptive characteristics of three cohorts of consecutively referred special needs adoption children linked by a common core of client, family, and system variables.  The retrospective subset includes two cohorts totaling 460 children; the prospective subset consists of a single cohort of 104 children.  For purposes of this paper, only the descriptive characteristics of the three cohort children and their biological parents are examined.  The study sample ranges from infants to teens, and includes foster-to-adopt as well as some of the hardest-to-place children residing in residential treatment environments.  </a:t>
            </a:r>
          </a:p>
          <a:p>
            <a:pPr fontAlgn="auto">
              <a:spcBef>
                <a:spcPts val="0"/>
              </a:spcBef>
              <a:spcAft>
                <a:spcPts val="0"/>
              </a:spcAft>
              <a:defRPr/>
            </a:pPr>
            <a:endParaRPr lang="en-US" dirty="0" smtClean="0"/>
          </a:p>
          <a:p>
            <a:pPr fontAlgn="auto">
              <a:spcBef>
                <a:spcPts val="0"/>
              </a:spcBef>
              <a:spcAft>
                <a:spcPts val="0"/>
              </a:spcAft>
              <a:defRPr/>
            </a:pPr>
            <a:r>
              <a:rPr lang="en-US" dirty="0" smtClean="0"/>
              <a:t> </a:t>
            </a:r>
            <a:r>
              <a:rPr lang="en-US" u="sng" dirty="0" smtClean="0"/>
              <a:t>Cohort 1 (N=202; 1977-1996):</a:t>
            </a:r>
            <a:r>
              <a:rPr lang="en-US" dirty="0" smtClean="0"/>
              <a:t>  Cohort 1 spans the beginning of the special needs adoption movement to the implementation of the Adoption and Safe Families Act (ASFA).   Spaulding adoptive placement dates range from 5/9/77 to 12/15/96, although the children’s permanent custody dates go as far back as 12/7/62.  </a:t>
            </a:r>
          </a:p>
          <a:p>
            <a:pPr fontAlgn="auto">
              <a:spcBef>
                <a:spcPts val="0"/>
              </a:spcBef>
              <a:spcAft>
                <a:spcPts val="0"/>
              </a:spcAft>
              <a:defRPr/>
            </a:pPr>
            <a:r>
              <a:rPr lang="en-US" dirty="0" smtClean="0"/>
              <a:t>	</a:t>
            </a:r>
            <a:r>
              <a:rPr lang="en-US" u="sng" dirty="0" smtClean="0"/>
              <a:t>Cohort 2 (N=258; 1997-2002)</a:t>
            </a:r>
            <a:r>
              <a:rPr lang="en-US" dirty="0" smtClean="0"/>
              <a:t>: Cohort 2 adoptive placements range from 2/22/97 to 4/17/2002, coinciding with the implementation of the Adoption and Safe Families Act.   Permanent custody dates range as far back as 8/15/1989.  Generally, the chart review information and documentation was considerably better than the documentation available for the earlier Cohort 1 children.  This data set includes 496 variables.  </a:t>
            </a:r>
          </a:p>
          <a:p>
            <a:pPr fontAlgn="auto">
              <a:spcBef>
                <a:spcPts val="0"/>
              </a:spcBef>
              <a:spcAft>
                <a:spcPts val="0"/>
              </a:spcAft>
              <a:defRPr/>
            </a:pPr>
            <a:r>
              <a:rPr lang="en-US" u="sng" dirty="0" smtClean="0"/>
              <a:t>Cohort 3 (N=104; 2002-2005):</a:t>
            </a:r>
            <a:r>
              <a:rPr lang="en-US" dirty="0" smtClean="0"/>
              <a:t> While Cohort 3 utilizes the same chart review variables as Cohort 2, it also incorporates a prospective design, however, that is not the focus of this paper’s descriptive analysis.  Over eighty-six percent (104/120) of the  consecutively referred adoptive cases placed agreed to be enrolled in the study (i.e., 16 families declined); 96.6% (84/87) of cases eligible to participate at finalization completed assessments.  </a:t>
            </a:r>
          </a:p>
          <a:p>
            <a:pPr fontAlgn="auto">
              <a:spcBef>
                <a:spcPts val="0"/>
              </a:spcBef>
              <a:spcAft>
                <a:spcPts val="0"/>
              </a:spcAft>
              <a:defRPr/>
            </a:pPr>
            <a:endParaRPr lang="en-US" dirty="0" smtClean="0"/>
          </a:p>
          <a:p>
            <a:pPr fontAlgn="auto">
              <a:spcBef>
                <a:spcPts val="0"/>
              </a:spcBef>
              <a:spcAft>
                <a:spcPts val="0"/>
              </a:spcAft>
              <a:defRPr/>
            </a:pPr>
            <a:endParaRPr lang="en-US" dirty="0" smtClean="0"/>
          </a:p>
          <a:p>
            <a:pPr fontAlgn="auto">
              <a:spcBef>
                <a:spcPts val="0"/>
              </a:spcBef>
              <a:spcAft>
                <a:spcPts val="0"/>
              </a:spcAft>
              <a:defRPr/>
            </a:pPr>
            <a:endParaRPr lang="en-US" dirty="0" smtClean="0"/>
          </a:p>
          <a:p>
            <a:pPr fontAlgn="auto">
              <a:spcBef>
                <a:spcPts val="0"/>
              </a:spcBef>
              <a:spcAft>
                <a:spcPts val="0"/>
              </a:spcAft>
              <a:defRPr/>
            </a:pPr>
            <a:endParaRPr lang="en-US" dirty="0" smtClean="0"/>
          </a:p>
          <a:p>
            <a:pPr fontAlgn="auto">
              <a:spcBef>
                <a:spcPts val="0"/>
              </a:spcBef>
              <a:spcAft>
                <a:spcPts val="0"/>
              </a:spcAft>
              <a:defRPr/>
            </a:pPr>
            <a:r>
              <a:rPr lang="en-US" dirty="0" smtClean="0"/>
              <a:t>Cohort 3.  Over eighty-five percent (105/120) of adoptive cases placed agreed to be enrolled in the study; 96.6% (84/87) of cases eligible to participate at finalization completed assessments; 96.2% (76/79) of cases eligible to participate at 90-day post finalization completed assessments; and 94.4% (51/54) of cases eligible to participate at 12-month follow-up completed assessments, </a:t>
            </a:r>
          </a:p>
          <a:p>
            <a:pPr fontAlgn="auto">
              <a:spcBef>
                <a:spcPts val="0"/>
              </a:spcBef>
              <a:spcAft>
                <a:spcPts val="0"/>
              </a:spcAft>
              <a:defRPr/>
            </a:pPr>
            <a:endParaRPr lang="en-US" dirty="0" smtClean="0"/>
          </a:p>
          <a:p>
            <a:pPr fontAlgn="auto">
              <a:spcBef>
                <a:spcPts val="0"/>
              </a:spcBef>
              <a:spcAft>
                <a:spcPts val="0"/>
              </a:spcAft>
              <a:defRPr/>
            </a:pPr>
            <a:r>
              <a:rPr lang="en-US" dirty="0" smtClean="0"/>
              <a:t>A mixed retrospective/prospective design was used to examine the descriptive characteristics of three cohorts of consecutively referred special needs adoption children linked by a common core of client, family, and system variables.  The retrospective subset includes two cohorts totaling 460 children; the prospective subset consists of a single cohort of 104 children.  For purposes of this paper, only the descriptive characteristics of the three cohort children and their biological parents are examined.  The study sample ranges from infants to teens, and includes foster-to-adopt as well as some of the hardest-to-place children residing in residential treatment environments.  </a:t>
            </a:r>
          </a:p>
          <a:p>
            <a:pPr fontAlgn="auto">
              <a:spcBef>
                <a:spcPts val="0"/>
              </a:spcBef>
              <a:spcAft>
                <a:spcPts val="0"/>
              </a:spcAft>
              <a:defRPr/>
            </a:pPr>
            <a:endParaRPr lang="en-US" dirty="0" smtClean="0"/>
          </a:p>
          <a:p>
            <a:pPr fontAlgn="auto">
              <a:spcBef>
                <a:spcPts val="0"/>
              </a:spcBef>
              <a:spcAft>
                <a:spcPts val="0"/>
              </a:spcAft>
              <a:defRPr/>
            </a:pPr>
            <a:r>
              <a:rPr lang="en-US" dirty="0" smtClean="0"/>
              <a:t> </a:t>
            </a:r>
            <a:r>
              <a:rPr lang="en-US" u="sng" dirty="0" smtClean="0"/>
              <a:t>Cohort 1 (N=202; 1977-1996):</a:t>
            </a:r>
            <a:r>
              <a:rPr lang="en-US" dirty="0" smtClean="0"/>
              <a:t>  Cohort 1 spans the beginning of the special needs adoption movement to the implementation of the Adoption and Safe Families Act (ASFA).   Spaulding adoptive placement dates range from 5/9/77 to 12/15/96, although the children’s permanent custody dates go as far back as 12/7/62.  </a:t>
            </a:r>
          </a:p>
          <a:p>
            <a:pPr fontAlgn="auto">
              <a:spcBef>
                <a:spcPts val="0"/>
              </a:spcBef>
              <a:spcAft>
                <a:spcPts val="0"/>
              </a:spcAft>
              <a:defRPr/>
            </a:pPr>
            <a:r>
              <a:rPr lang="en-US" dirty="0" smtClean="0"/>
              <a:t>	</a:t>
            </a:r>
            <a:r>
              <a:rPr lang="en-US" u="sng" dirty="0" smtClean="0"/>
              <a:t>Cohort 2 (N=258; 1997-2002)</a:t>
            </a:r>
            <a:r>
              <a:rPr lang="en-US" dirty="0" smtClean="0"/>
              <a:t>: Cohort 2 adoptive placements range from 2/22/97 to 4/17/2002, coinciding with the implementation of the Adoption and Safe Families Act.   Permanent custody dates range as far back as 8/15/1989.  Generally, the chart review information and documentation was considerably better than the documentation available for the earlier Cohort 1 children.  This data set includes 496 variables.  </a:t>
            </a:r>
          </a:p>
          <a:p>
            <a:pPr fontAlgn="auto">
              <a:spcBef>
                <a:spcPts val="0"/>
              </a:spcBef>
              <a:spcAft>
                <a:spcPts val="0"/>
              </a:spcAft>
              <a:defRPr/>
            </a:pPr>
            <a:r>
              <a:rPr lang="en-US" u="sng" dirty="0" smtClean="0"/>
              <a:t>Cohort 3 (N=104; 2002-2005):</a:t>
            </a:r>
            <a:r>
              <a:rPr lang="en-US" dirty="0" smtClean="0"/>
              <a:t> While Cohort 3 utilizes the same chart review variables as Cohort 2, it also incorporates a prospective design, however, that is not the focus of this paper’s descriptive analysis.  Over eighty-six percent (104/120) of the  consecutively referred adoptive cases placed agreed to be enrolled in the study (i.e., 16 families declined); 96.6% (84/87) of cases eligible to participate at finalization completed assessments.  </a:t>
            </a:r>
          </a:p>
          <a:p>
            <a:pPr fontAlgn="auto">
              <a:spcBef>
                <a:spcPts val="0"/>
              </a:spcBef>
              <a:spcAft>
                <a:spcPts val="0"/>
              </a:spcAft>
              <a:defRPr/>
            </a:pPr>
            <a:endParaRPr lang="en-US" dirty="0" smtClean="0"/>
          </a:p>
          <a:p>
            <a:pPr fontAlgn="auto">
              <a:spcBef>
                <a:spcPts val="0"/>
              </a:spcBef>
              <a:spcAft>
                <a:spcPts val="0"/>
              </a:spcAft>
              <a:defRPr/>
            </a:pPr>
            <a:endParaRPr lang="en-US" dirty="0" smtClean="0"/>
          </a:p>
          <a:p>
            <a:pPr fontAlgn="auto">
              <a:spcBef>
                <a:spcPts val="0"/>
              </a:spcBef>
              <a:spcAft>
                <a:spcPts val="0"/>
              </a:spcAft>
              <a:defRPr/>
            </a:pPr>
            <a:endParaRPr lang="en-US" dirty="0" smtClean="0"/>
          </a:p>
          <a:p>
            <a:pPr fontAlgn="auto">
              <a:spcBef>
                <a:spcPts val="0"/>
              </a:spcBef>
              <a:spcAft>
                <a:spcPts val="0"/>
              </a:spcAft>
              <a:defRPr/>
            </a:pPr>
            <a:endParaRPr lang="en-US" dirty="0" smtClean="0"/>
          </a:p>
        </p:txBody>
      </p:sp>
    </p:spTree>
    <p:extLst>
      <p:ext uri="{BB962C8B-B14F-4D97-AF65-F5344CB8AC3E}">
        <p14:creationId xmlns:p14="http://schemas.microsoft.com/office/powerpoint/2010/main" val="2214926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B02FF0-86D0-49A2-8059-9E9DCD186084}" type="slidenum">
              <a:rPr lang="en-US">
                <a:cs typeface="Arial" charset="0"/>
              </a:rPr>
              <a:pPr fontAlgn="base">
                <a:spcBef>
                  <a:spcPct val="0"/>
                </a:spcBef>
                <a:spcAft>
                  <a:spcPct val="0"/>
                </a:spcAft>
              </a:pPr>
              <a:t>5</a:t>
            </a:fld>
            <a:endParaRPr lang="en-US">
              <a:cs typeface="Arial" charset="0"/>
            </a:endParaRPr>
          </a:p>
        </p:txBody>
      </p:sp>
      <p:sp>
        <p:nvSpPr>
          <p:cNvPr id="245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457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AFCARS 2006: A consistent finding of the Child Welfare Outcomes Reports is that, although States are fairly successful in achieving placement stability for children in foster care for less than 12 months, the percentage of children who have placement stability declines considerably the longer the children are in foster care. There is an ongoing need for improvement in this area, as indicated by the fact that 54 percent of States exhibited a decline in performance from 2003 to 2006 with regard to placement stability for children in foster care for 24 months or longer.</a:t>
            </a:r>
          </a:p>
        </p:txBody>
      </p:sp>
    </p:spTree>
    <p:extLst>
      <p:ext uri="{BB962C8B-B14F-4D97-AF65-F5344CB8AC3E}">
        <p14:creationId xmlns:p14="http://schemas.microsoft.com/office/powerpoint/2010/main" val="16498860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xfrm>
            <a:off x="1044575" y="384175"/>
            <a:ext cx="4616450" cy="3463925"/>
          </a:xfrm>
          <a:noFill/>
          <a:ln>
            <a:solidFill>
              <a:srgbClr val="000000"/>
            </a:solidFill>
            <a:miter lim="800000"/>
            <a:headEnd/>
            <a:tailEnd/>
          </a:ln>
        </p:spPr>
      </p:sp>
      <p:sp>
        <p:nvSpPr>
          <p:cNvPr id="27650" name="Notes Placeholder 2"/>
          <p:cNvSpPr>
            <a:spLocks noGrp="1"/>
          </p:cNvSpPr>
          <p:nvPr>
            <p:ph type="body" idx="1"/>
          </p:nvPr>
        </p:nvSpPr>
        <p:spPr bwMode="auto">
          <a:xfrm>
            <a:off x="381000" y="4002299"/>
            <a:ext cx="6096000" cy="5079841"/>
          </a:xfrm>
          <a:noFill/>
        </p:spPr>
        <p:txBody>
          <a:bodyPr wrap="square" numCol="1" anchor="t" anchorCtr="0" compatLnSpc="1">
            <a:prstTxWarp prst="textNoShape">
              <a:avLst/>
            </a:prstTxWarp>
          </a:bodyPr>
          <a:lstStyle/>
          <a:p>
            <a:pPr>
              <a:spcBef>
                <a:spcPct val="0"/>
              </a:spcBef>
            </a:pPr>
            <a:r>
              <a:rPr lang="en-US" smtClean="0"/>
              <a:t>Patterns of multiple abuse</a:t>
            </a:r>
          </a:p>
          <a:p>
            <a:pPr>
              <a:spcBef>
                <a:spcPct val="0"/>
              </a:spcBef>
            </a:pPr>
            <a:r>
              <a:rPr lang="en-US" smtClean="0"/>
              <a:t>Significant interpersonal losses</a:t>
            </a:r>
          </a:p>
          <a:p>
            <a:pPr>
              <a:spcBef>
                <a:spcPct val="0"/>
              </a:spcBef>
            </a:pPr>
            <a:r>
              <a:rPr lang="en-US" smtClean="0"/>
              <a:t>Multiple moves and attachment disruptions</a:t>
            </a:r>
          </a:p>
          <a:p>
            <a:pPr>
              <a:spcBef>
                <a:spcPct val="0"/>
              </a:spcBef>
            </a:pPr>
            <a:r>
              <a:rPr lang="en-US" smtClean="0"/>
              <a:t>Long pathways to permanency </a:t>
            </a:r>
          </a:p>
          <a:p>
            <a:pPr>
              <a:spcBef>
                <a:spcPct val="0"/>
              </a:spcBef>
            </a:pPr>
            <a:r>
              <a:rPr lang="en-US" smtClean="0"/>
              <a:t>Academic &amp; special education Issues: 34.8% of clients had a documented disability, delay, or handicap</a:t>
            </a:r>
          </a:p>
          <a:p>
            <a:pPr>
              <a:spcBef>
                <a:spcPct val="0"/>
              </a:spcBef>
            </a:pPr>
            <a:endParaRPr lang="en-US" smtClean="0"/>
          </a:p>
          <a:p>
            <a:pPr>
              <a:spcBef>
                <a:spcPct val="0"/>
              </a:spcBef>
            </a:pPr>
            <a:endParaRPr lang="en-US" smtClean="0"/>
          </a:p>
          <a:p>
            <a:pPr>
              <a:spcBef>
                <a:spcPct val="0"/>
              </a:spcBef>
            </a:pPr>
            <a:r>
              <a:rPr lang="en-US" smtClean="0">
                <a:latin typeface="Times New Roman" pitchFamily="18" charset="0"/>
                <a:cs typeface="Times New Roman" pitchFamily="18" charset="0"/>
              </a:rPr>
              <a:t>*Out of 362 cases, 59 cases (16.3%) had no history of child maltreatment prior to the first out-of-home placement.  In another 49 cases (16.3%), there was incomplete (n = 26, 7.1%), missing (n = 15, 4.1%), or allegation data (n = 8, 2.2%) that did meet chart review standards for documented maltreatment.</a:t>
            </a:r>
          </a:p>
          <a:p>
            <a:pPr>
              <a:spcBef>
                <a:spcPct val="0"/>
              </a:spcBef>
            </a:pPr>
            <a:r>
              <a:rPr lang="en-US" smtClean="0"/>
              <a:t>A rigorous and comprehensive chart review of 362 consecutively referred special needs adoption cases from 1997 to 2005 provides one of the most in-depth profiles of both special needs adoption children and their biological mothers to date. </a:t>
            </a:r>
          </a:p>
          <a:p>
            <a:pPr>
              <a:spcBef>
                <a:spcPct val="0"/>
              </a:spcBef>
            </a:pPr>
            <a:endParaRPr lang="en-US" smtClean="0"/>
          </a:p>
          <a:p>
            <a:pPr>
              <a:spcBef>
                <a:spcPct val="0"/>
              </a:spcBef>
            </a:pPr>
            <a:r>
              <a:rPr lang="en-US" smtClean="0"/>
              <a:t>A mixed retrospective/prospective design (258 retrospective and 104 prospective) was used to examine the profile and descriptive characteristics of 361 consecutively referred special needs adoption children linked by a common core of over 250 client, family, and system variables.  The adoptive placements range from 2/22/97 to 4/17/2002, coinciding with the implementation of the Adoption and Safe Families Act. </a:t>
            </a:r>
          </a:p>
          <a:p>
            <a:pPr>
              <a:spcBef>
                <a:spcPct val="0"/>
              </a:spcBef>
            </a:pPr>
            <a:endParaRPr lang="en-US" smtClean="0">
              <a:latin typeface="Times New Roman" pitchFamily="18" charset="0"/>
              <a:cs typeface="Times New Roman" pitchFamily="18" charset="0"/>
            </a:endParaRPr>
          </a:p>
          <a:p>
            <a:pPr>
              <a:spcBef>
                <a:spcPct val="0"/>
              </a:spcBef>
            </a:pPr>
            <a:endParaRPr lang="en-US" smtClean="0"/>
          </a:p>
          <a:p>
            <a:pPr>
              <a:spcBef>
                <a:spcPct val="0"/>
              </a:spcBef>
            </a:pPr>
            <a:endParaRPr lang="en-US" smtClean="0"/>
          </a:p>
          <a:p>
            <a:pPr>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0F1D87-A02E-4FB6-B888-0811C3646368}" type="slidenum">
              <a:rPr lang="en-US">
                <a:latin typeface="Garamond" pitchFamily="18" charset="0"/>
                <a:ea typeface="ＭＳ Ｐゴシック" pitchFamily="34" charset="-128"/>
                <a:cs typeface="Arial" charset="0"/>
              </a:rPr>
              <a:pPr fontAlgn="base">
                <a:spcBef>
                  <a:spcPct val="0"/>
                </a:spcBef>
                <a:spcAft>
                  <a:spcPct val="0"/>
                </a:spcAft>
              </a:pPr>
              <a:t>6</a:t>
            </a:fld>
            <a:endParaRPr lang="en-US">
              <a:latin typeface="Garamond" pitchFamily="18" charset="0"/>
              <a:ea typeface="ＭＳ Ｐゴシック" pitchFamily="34" charset="-128"/>
              <a:cs typeface="Arial" charset="0"/>
            </a:endParaRPr>
          </a:p>
        </p:txBody>
      </p:sp>
    </p:spTree>
    <p:extLst>
      <p:ext uri="{BB962C8B-B14F-4D97-AF65-F5344CB8AC3E}">
        <p14:creationId xmlns:p14="http://schemas.microsoft.com/office/powerpoint/2010/main" val="2412645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*Significant others and other biological relatives included grandparents, alleged grandparents who children lived with, and a foster mother</a:t>
            </a:r>
            <a:r>
              <a:rPr lang="ja-JP" altLang="en-US" smtClean="0"/>
              <a:t>’</a:t>
            </a:r>
            <a:r>
              <a:rPr lang="en-US" smtClean="0"/>
              <a:t>s biological daughter.</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CB46627-7993-4C3A-BB7D-1D4618B1097D}" type="slidenum">
              <a:rPr lang="en-US">
                <a:latin typeface="Garamond" pitchFamily="18" charset="0"/>
                <a:ea typeface="ＭＳ Ｐゴシック" pitchFamily="34" charset="-128"/>
                <a:cs typeface="Arial" charset="0"/>
              </a:rPr>
              <a:pPr fontAlgn="base">
                <a:spcBef>
                  <a:spcPct val="0"/>
                </a:spcBef>
                <a:spcAft>
                  <a:spcPct val="0"/>
                </a:spcAft>
              </a:pPr>
              <a:t>7</a:t>
            </a:fld>
            <a:endParaRPr lang="en-US">
              <a:latin typeface="Garamond" pitchFamily="18" charset="0"/>
              <a:ea typeface="ＭＳ Ｐゴシック" pitchFamily="34" charset="-128"/>
              <a:cs typeface="Arial" charset="0"/>
            </a:endParaRPr>
          </a:p>
        </p:txBody>
      </p:sp>
    </p:spTree>
    <p:extLst>
      <p:ext uri="{BB962C8B-B14F-4D97-AF65-F5344CB8AC3E}">
        <p14:creationId xmlns:p14="http://schemas.microsoft.com/office/powerpoint/2010/main" val="1257815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84502B-4435-4E0D-B14E-279FA6310F79}" type="slidenum">
              <a:rPr lang="en-US">
                <a:latin typeface="Garamond" pitchFamily="18" charset="0"/>
                <a:ea typeface="ＭＳ Ｐゴシック" pitchFamily="34" charset="-128"/>
                <a:cs typeface="Arial" charset="0"/>
              </a:rPr>
              <a:pPr fontAlgn="base">
                <a:spcBef>
                  <a:spcPct val="0"/>
                </a:spcBef>
                <a:spcAft>
                  <a:spcPct val="0"/>
                </a:spcAft>
              </a:pPr>
              <a:t>9</a:t>
            </a:fld>
            <a:endParaRPr lang="en-US">
              <a:latin typeface="Garamond" pitchFamily="18" charset="0"/>
              <a:ea typeface="ＭＳ Ｐゴシック" pitchFamily="34" charset="-128"/>
              <a:cs typeface="Arial" charset="0"/>
            </a:endParaRPr>
          </a:p>
        </p:txBody>
      </p:sp>
    </p:spTree>
    <p:extLst>
      <p:ext uri="{BB962C8B-B14F-4D97-AF65-F5344CB8AC3E}">
        <p14:creationId xmlns:p14="http://schemas.microsoft.com/office/powerpoint/2010/main" val="1716256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B72755D-025B-4EE7-BC29-9C5E6CDBCF89}" type="slidenum">
              <a:rPr lang="en-US">
                <a:latin typeface="Arial" charset="0"/>
                <a:ea typeface="ＭＳ Ｐゴシック" pitchFamily="34" charset="-128"/>
                <a:cs typeface="Arial" charset="0"/>
              </a:rPr>
              <a:pPr fontAlgn="base">
                <a:spcBef>
                  <a:spcPct val="0"/>
                </a:spcBef>
                <a:spcAft>
                  <a:spcPct val="0"/>
                </a:spcAft>
              </a:pPr>
              <a:t>10</a:t>
            </a:fld>
            <a:endParaRPr lang="en-US">
              <a:latin typeface="Arial" charset="0"/>
              <a:ea typeface="ＭＳ Ｐゴシック" pitchFamily="34" charset="-128"/>
              <a:cs typeface="Arial" charset="0"/>
            </a:endParaRPr>
          </a:p>
        </p:txBody>
      </p:sp>
      <p:sp>
        <p:nvSpPr>
          <p:cNvPr id="348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1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latin typeface="Arial" charset="0"/>
              </a:rPr>
              <a:t>Carol</a:t>
            </a:r>
            <a:r>
              <a:rPr lang="ja-JP" altLang="en-US" smtClean="0">
                <a:latin typeface="Arial" charset="0"/>
              </a:rPr>
              <a:t>’</a:t>
            </a:r>
            <a:r>
              <a:rPr lang="en-US" smtClean="0">
                <a:latin typeface="Arial" charset="0"/>
              </a:rPr>
              <a:t>s last adoptive placement disrupted after she and her sister put drano in their adoptive mother</a:t>
            </a:r>
            <a:r>
              <a:rPr lang="ja-JP" altLang="en-US" smtClean="0">
                <a:latin typeface="Arial" charset="0"/>
              </a:rPr>
              <a:t>’</a:t>
            </a:r>
            <a:r>
              <a:rPr lang="en-US" smtClean="0">
                <a:latin typeface="Arial" charset="0"/>
              </a:rPr>
              <a:t>s coffee.</a:t>
            </a:r>
          </a:p>
        </p:txBody>
      </p:sp>
    </p:spTree>
    <p:extLst>
      <p:ext uri="{BB962C8B-B14F-4D97-AF65-F5344CB8AC3E}">
        <p14:creationId xmlns:p14="http://schemas.microsoft.com/office/powerpoint/2010/main" val="3650313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9D4D28-5295-4DFB-A645-C41AB00784C5}" type="slidenum">
              <a:rPr lang="en-US">
                <a:cs typeface="Arial" charset="0"/>
              </a:rPr>
              <a:pPr fontAlgn="base">
                <a:spcBef>
                  <a:spcPct val="0"/>
                </a:spcBef>
                <a:spcAft>
                  <a:spcPct val="0"/>
                </a:spcAft>
              </a:pPr>
              <a:t>11</a:t>
            </a:fld>
            <a:endParaRPr lang="en-US">
              <a:cs typeface="Arial" charset="0"/>
            </a:endParaRPr>
          </a:p>
        </p:txBody>
      </p:sp>
    </p:spTree>
    <p:extLst>
      <p:ext uri="{BB962C8B-B14F-4D97-AF65-F5344CB8AC3E}">
        <p14:creationId xmlns:p14="http://schemas.microsoft.com/office/powerpoint/2010/main" val="1454274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A447F76D-8BA2-47FA-9F52-1A5DF1F74F26}" type="datetimeFigureOut">
              <a:rPr lang="en-US"/>
              <a:pPr>
                <a:defRPr/>
              </a:pPr>
              <a:t>7/22/2013</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CD3A9024-A629-47DB-8AC1-A4321F9C4AB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A8E7F97-25BA-4479-BE62-9BB23BA7D799}" type="datetimeFigureOut">
              <a:rPr lang="en-US"/>
              <a:pPr>
                <a:defRPr/>
              </a:pPr>
              <a:t>7/22/2013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425901F-20EF-4B6E-819F-1C4CD3D8DC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C1528E1C-F50E-4B07-81C3-DC695AD0CA3C}" type="datetimeFigureOut">
              <a:rPr lang="en-US"/>
              <a:pPr>
                <a:defRPr/>
              </a:pPr>
              <a:t>7/22/2013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445A256-B17F-4BA3-BA1A-EBD27ED4D6F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ABC9F1-D0FE-450A-80B2-A0B61DE6A6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6F4D9ED3-0F21-4A91-B307-9E2D56A19DA2}" type="datetimeFigureOut">
              <a:rPr lang="en-US"/>
              <a:pPr>
                <a:defRPr/>
              </a:pPr>
              <a:t>7/22/2013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ADF38DFB-C68C-4351-95C6-167C1F2674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EDA07D71-5422-46C4-B7D5-47E728264A06}" type="datetimeFigureOut">
              <a:rPr lang="en-US"/>
              <a:pPr>
                <a:defRPr/>
              </a:pPr>
              <a:t>7/22/2013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D539A0E9-9362-48E6-8C2A-5F9F83ACD7F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142B2D6-2CAC-4800-AAFA-BBD54A71F49C}" type="datetimeFigureOut">
              <a:rPr lang="en-US"/>
              <a:pPr>
                <a:defRPr/>
              </a:pPr>
              <a:t>7/22/2013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21A93D6C-5FE8-451D-9568-F7986D3CBA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27835C8D-DA95-4480-A51D-CB37607113EF}" type="datetimeFigureOut">
              <a:rPr lang="en-US"/>
              <a:pPr>
                <a:defRPr/>
              </a:pPr>
              <a:t>7/22/2013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C0C7E380-90A3-41A7-9349-045D2888BF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225F1050-6B87-4848-860B-97883B7DDA85}" type="datetimeFigureOut">
              <a:rPr lang="en-US"/>
              <a:pPr>
                <a:defRPr/>
              </a:pPr>
              <a:t>7/22/2013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E29DFEE0-AADF-4092-8C35-4D3048A584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0C59B18B-DC5B-4F0D-A101-F4998BFD4DF4}" type="datetimeFigureOut">
              <a:rPr lang="en-US"/>
              <a:pPr>
                <a:defRPr/>
              </a:pPr>
              <a:t>7/22/2013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55244E7-F115-47C7-87BA-968C24DC40C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9839698F-877F-441B-B3B2-778BD72E2C71}" type="datetimeFigureOut">
              <a:rPr lang="en-US"/>
              <a:pPr>
                <a:defRPr/>
              </a:pPr>
              <a:t>7/22/2013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82A816C-47C4-4F4C-A781-735628C5028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743C45BF-F4EA-4528-8A3B-68C270A821C0}" type="datetimeFigureOut">
              <a:rPr lang="en-US"/>
              <a:pPr>
                <a:defRPr/>
              </a:pPr>
              <a:t>7/22/2013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E65E14E7-82C4-4334-860C-519AAAC1F8D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20BD38ED-93D0-46E0-85BE-3FACBBF14EFF}" type="datetimeFigureOut">
              <a:rPr lang="en-US"/>
              <a:pPr>
                <a:defRPr/>
              </a:pPr>
              <a:t>7/22/2013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cs typeface="+mn-cs"/>
              </a:defRPr>
            </a:lvl1pPr>
            <a:extLst/>
          </a:lstStyle>
          <a:p>
            <a:pPr>
              <a:defRPr/>
            </a:pPr>
            <a:fld id="{9DAAC34C-BA1C-41E6-93A3-DB6C42306AFD}"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4" r:id="rId2"/>
    <p:sldLayoutId id="2147483746" r:id="rId3"/>
    <p:sldLayoutId id="2147483743" r:id="rId4"/>
    <p:sldLayoutId id="2147483747" r:id="rId5"/>
    <p:sldLayoutId id="2147483742" r:id="rId6"/>
    <p:sldLayoutId id="2147483748" r:id="rId7"/>
    <p:sldLayoutId id="2147483749" r:id="rId8"/>
    <p:sldLayoutId id="2147483750" r:id="rId9"/>
    <p:sldLayoutId id="2147483741" r:id="rId10"/>
    <p:sldLayoutId id="2147483740" r:id="rId11"/>
    <p:sldLayoutId id="2147483751" r:id="rId12"/>
  </p:sldLayoutIdLst>
  <p:txStyles>
    <p:titleStyle>
      <a:lvl1pPr algn="l" rtl="0" fontAlgn="base">
        <a:spcBef>
          <a:spcPct val="0"/>
        </a:spcBef>
        <a:spcAft>
          <a:spcPct val="0"/>
        </a:spcAft>
        <a:defRPr sz="4300" kern="1200">
          <a:solidFill>
            <a:srgbClr val="444455"/>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444455"/>
          </a:solidFill>
          <a:latin typeface="Gill Sans MT" pitchFamily="34" charset="0"/>
        </a:defRPr>
      </a:lvl2pPr>
      <a:lvl3pPr algn="l" rtl="0" fontAlgn="base">
        <a:spcBef>
          <a:spcPct val="0"/>
        </a:spcBef>
        <a:spcAft>
          <a:spcPct val="0"/>
        </a:spcAft>
        <a:defRPr sz="4300">
          <a:solidFill>
            <a:srgbClr val="444455"/>
          </a:solidFill>
          <a:latin typeface="Gill Sans MT" pitchFamily="34" charset="0"/>
        </a:defRPr>
      </a:lvl3pPr>
      <a:lvl4pPr algn="l" rtl="0" fontAlgn="base">
        <a:spcBef>
          <a:spcPct val="0"/>
        </a:spcBef>
        <a:spcAft>
          <a:spcPct val="0"/>
        </a:spcAft>
        <a:defRPr sz="4300">
          <a:solidFill>
            <a:srgbClr val="444455"/>
          </a:solidFill>
          <a:latin typeface="Gill Sans MT" pitchFamily="34" charset="0"/>
        </a:defRPr>
      </a:lvl4pPr>
      <a:lvl5pPr algn="l" rtl="0" fontAlgn="base">
        <a:spcBef>
          <a:spcPct val="0"/>
        </a:spcBef>
        <a:spcAft>
          <a:spcPct val="0"/>
        </a:spcAft>
        <a:defRPr sz="4300">
          <a:solidFill>
            <a:srgbClr val="444455"/>
          </a:solidFill>
          <a:latin typeface="Gill Sans MT" pitchFamily="34" charset="0"/>
        </a:defRPr>
      </a:lvl5pPr>
      <a:lvl6pPr marL="457200" algn="l" rtl="0" fontAlgn="base">
        <a:spcBef>
          <a:spcPct val="0"/>
        </a:spcBef>
        <a:spcAft>
          <a:spcPct val="0"/>
        </a:spcAft>
        <a:defRPr sz="4300">
          <a:solidFill>
            <a:srgbClr val="444455"/>
          </a:solidFill>
          <a:latin typeface="Gill Sans MT" pitchFamily="34" charset="0"/>
        </a:defRPr>
      </a:lvl6pPr>
      <a:lvl7pPr marL="914400" algn="l" rtl="0" fontAlgn="base">
        <a:spcBef>
          <a:spcPct val="0"/>
        </a:spcBef>
        <a:spcAft>
          <a:spcPct val="0"/>
        </a:spcAft>
        <a:defRPr sz="4300">
          <a:solidFill>
            <a:srgbClr val="444455"/>
          </a:solidFill>
          <a:latin typeface="Gill Sans MT" pitchFamily="34" charset="0"/>
        </a:defRPr>
      </a:lvl7pPr>
      <a:lvl8pPr marL="1371600" algn="l" rtl="0" fontAlgn="base">
        <a:spcBef>
          <a:spcPct val="0"/>
        </a:spcBef>
        <a:spcAft>
          <a:spcPct val="0"/>
        </a:spcAft>
        <a:defRPr sz="4300">
          <a:solidFill>
            <a:srgbClr val="444455"/>
          </a:solidFill>
          <a:latin typeface="Gill Sans MT" pitchFamily="34" charset="0"/>
        </a:defRPr>
      </a:lvl8pPr>
      <a:lvl9pPr marL="1828800" algn="l" rtl="0" fontAlgn="base">
        <a:spcBef>
          <a:spcPct val="0"/>
        </a:spcBef>
        <a:spcAft>
          <a:spcPct val="0"/>
        </a:spcAft>
        <a:defRPr sz="4300">
          <a:solidFill>
            <a:srgbClr val="444455"/>
          </a:solidFill>
          <a:latin typeface="Gill Sans MT" pitchFamily="34" charset="0"/>
        </a:defRPr>
      </a:lvl9pPr>
      <a:extLst/>
    </p:titleStyle>
    <p:body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D2DA7A"/>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FADA7A"/>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oleObject" Target="../embeddings/Microsoft_Excel_97-2003_Worksheet3.xls"/><Relationship Id="rId4"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762000"/>
            <a:ext cx="7407275" cy="1471613"/>
          </a:xfrm>
        </p:spPr>
        <p:txBody>
          <a:bodyPr>
            <a:normAutofit fontScale="90000"/>
          </a:bodyPr>
          <a:lstStyle/>
          <a:p>
            <a:pPr algn="ctr" fontAlgn="auto">
              <a:spcAft>
                <a:spcPts val="0"/>
              </a:spcAft>
              <a:defRPr/>
            </a:pP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
            </a:r>
            <a:br>
              <a:rPr lang="en-US" dirty="0" smtClean="0">
                <a:solidFill>
                  <a:schemeClr val="tx2">
                    <a:satMod val="130000"/>
                  </a:schemeClr>
                </a:solidFill>
              </a:rPr>
            </a:br>
            <a:r>
              <a:rPr lang="en-US" dirty="0" smtClean="0">
                <a:solidFill>
                  <a:schemeClr val="tx2">
                    <a:satMod val="130000"/>
                  </a:schemeClr>
                </a:solidFill>
              </a:rPr>
              <a:t>Music Therapy: An Innovative Approach to Working with Special Needs Adopted Children</a:t>
            </a:r>
            <a:endParaRPr lang="en-US" dirty="0">
              <a:solidFill>
                <a:schemeClr val="tx2">
                  <a:satMod val="130000"/>
                </a:schemeClr>
              </a:solidFill>
            </a:endParaRPr>
          </a:p>
        </p:txBody>
      </p:sp>
      <p:sp>
        <p:nvSpPr>
          <p:cNvPr id="3" name="Subtitle 2"/>
          <p:cNvSpPr>
            <a:spLocks noGrp="1"/>
          </p:cNvSpPr>
          <p:nvPr>
            <p:ph type="subTitle" idx="1"/>
          </p:nvPr>
        </p:nvSpPr>
        <p:spPr>
          <a:xfrm>
            <a:off x="1066800" y="3962400"/>
            <a:ext cx="7848600" cy="2463800"/>
          </a:xfrm>
        </p:spPr>
        <p:txBody>
          <a:bodyPr>
            <a:normAutofit fontScale="77500" lnSpcReduction="20000"/>
          </a:bodyPr>
          <a:lstStyle/>
          <a:p>
            <a:pPr fontAlgn="auto">
              <a:spcAft>
                <a:spcPts val="0"/>
              </a:spcAft>
              <a:buFont typeface="Wingdings 2"/>
              <a:buNone/>
              <a:defRPr/>
            </a:pPr>
            <a:r>
              <a:rPr lang="en-US" dirty="0" smtClean="0"/>
              <a:t>David Hussey, PhD</a:t>
            </a:r>
          </a:p>
          <a:p>
            <a:pPr fontAlgn="auto">
              <a:spcAft>
                <a:spcPts val="0"/>
              </a:spcAft>
              <a:buFont typeface="Wingdings 2"/>
              <a:buNone/>
              <a:defRPr/>
            </a:pPr>
            <a:r>
              <a:rPr lang="en-US" sz="2100" dirty="0" smtClean="0"/>
              <a:t>Case Western Reserve University, Cleveland, Ohio</a:t>
            </a:r>
          </a:p>
          <a:p>
            <a:pPr fontAlgn="auto">
              <a:spcAft>
                <a:spcPts val="0"/>
              </a:spcAft>
              <a:buFont typeface="Wingdings 2"/>
              <a:buNone/>
              <a:defRPr/>
            </a:pPr>
            <a:r>
              <a:rPr lang="en-US" dirty="0" smtClean="0"/>
              <a:t>Anne M. Reed NMT, MT-BC</a:t>
            </a:r>
          </a:p>
          <a:p>
            <a:pPr fontAlgn="auto">
              <a:spcAft>
                <a:spcPts val="0"/>
              </a:spcAft>
              <a:buFont typeface="Wingdings 2"/>
              <a:buNone/>
              <a:defRPr/>
            </a:pPr>
            <a:r>
              <a:rPr lang="en-US" sz="1900" dirty="0" smtClean="0"/>
              <a:t>Beech Brook, Cleveland, Ohio</a:t>
            </a:r>
          </a:p>
          <a:p>
            <a:pPr fontAlgn="auto">
              <a:spcAft>
                <a:spcPts val="0"/>
              </a:spcAft>
              <a:buFont typeface="Wingdings 2"/>
              <a:buNone/>
              <a:defRPr/>
            </a:pPr>
            <a:r>
              <a:rPr lang="en-US" dirty="0" smtClean="0"/>
              <a:t>Create the Next Wave:  American Adoption Congress and Adoption Network Conference,  April 12, 2013 </a:t>
            </a:r>
          </a:p>
          <a:p>
            <a:pPr fontAlgn="auto">
              <a:spcAft>
                <a:spcPts val="0"/>
              </a:spcAft>
              <a:buFont typeface="Wingdings 2"/>
              <a:buNone/>
              <a:defRPr/>
            </a:pPr>
            <a:endParaRPr lang="en-US" dirty="0" smtClean="0"/>
          </a:p>
          <a:p>
            <a:pPr fontAlgn="auto">
              <a:spcAft>
                <a:spcPts val="0"/>
              </a:spcAft>
              <a:buFont typeface="Wingdings 2"/>
              <a:buNone/>
              <a:defRPr/>
            </a:pPr>
            <a:r>
              <a:rPr lang="en-US" sz="1600" dirty="0" smtClean="0"/>
              <a:t>The music therapy program at Beech Brook is generously funded by a grant from the </a:t>
            </a:r>
            <a:r>
              <a:rPr lang="en-US" sz="1600" dirty="0" err="1" smtClean="0"/>
              <a:t>Kulas</a:t>
            </a:r>
            <a:r>
              <a:rPr lang="en-US" sz="1600" dirty="0" smtClean="0"/>
              <a:t> Foundation, Cleveland, Ohio</a:t>
            </a:r>
          </a:p>
          <a:p>
            <a:pPr fontAlgn="auto">
              <a:spcAft>
                <a:spcPts val="0"/>
              </a:spcAft>
              <a:buFont typeface="Wingdings 2"/>
              <a:buNone/>
              <a:defRPr/>
            </a:pPr>
            <a:endParaRPr lang="en-US" dirty="0" smtClean="0"/>
          </a:p>
          <a:p>
            <a:pPr fontAlgn="auto">
              <a:spcAft>
                <a:spcPts val="0"/>
              </a:spcAft>
              <a:buFont typeface="Wingdings 2"/>
              <a:buNone/>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990600" y="152400"/>
            <a:ext cx="7943850" cy="1143000"/>
          </a:xfrm>
        </p:spPr>
        <p:txBody>
          <a:bodyPr/>
          <a:lstStyle/>
          <a:p>
            <a:pPr algn="ctr" fontAlgn="auto">
              <a:spcAft>
                <a:spcPts val="0"/>
              </a:spcAft>
              <a:defRPr/>
            </a:pPr>
            <a:r>
              <a:rPr lang="en-US" sz="3200" dirty="0">
                <a:solidFill>
                  <a:schemeClr val="tx2">
                    <a:satMod val="130000"/>
                  </a:schemeClr>
                </a:solidFill>
                <a:latin typeface="Arial" charset="0"/>
              </a:rPr>
              <a:t>Case Example: Attachment Disruptions &amp; Permanency Pathways</a:t>
            </a:r>
          </a:p>
        </p:txBody>
      </p:sp>
      <p:sp>
        <p:nvSpPr>
          <p:cNvPr id="4099" name="Rectangle 3"/>
          <p:cNvSpPr>
            <a:spLocks noGrp="1" noChangeArrowheads="1"/>
          </p:cNvSpPr>
          <p:nvPr>
            <p:ph type="body" idx="1"/>
          </p:nvPr>
        </p:nvSpPr>
        <p:spPr>
          <a:xfrm>
            <a:off x="914400" y="1600200"/>
            <a:ext cx="8229600" cy="5486400"/>
          </a:xfrm>
        </p:spPr>
        <p:txBody>
          <a:bodyPr>
            <a:normAutofit lnSpcReduction="10000"/>
          </a:bodyPr>
          <a:lstStyle/>
          <a:p>
            <a:pPr marL="365760" indent="-283464" fontAlgn="auto">
              <a:lnSpc>
                <a:spcPct val="80000"/>
              </a:lnSpc>
              <a:spcAft>
                <a:spcPts val="0"/>
              </a:spcAft>
              <a:buFont typeface="Wingdings 2"/>
              <a:buChar char=""/>
              <a:defRPr/>
            </a:pPr>
            <a:r>
              <a:rPr lang="en-US" sz="2400" dirty="0">
                <a:latin typeface="Arial" charset="0"/>
              </a:rPr>
              <a:t>Prior to Carol's admission to Beech Brook in May 1994 at age 9, Carol had 11 previous out-of-placements, and spent 2,266 days in placements.  </a:t>
            </a:r>
          </a:p>
          <a:p>
            <a:pPr marL="365760" indent="-283464" fontAlgn="auto">
              <a:lnSpc>
                <a:spcPct val="80000"/>
              </a:lnSpc>
              <a:spcAft>
                <a:spcPts val="0"/>
              </a:spcAft>
              <a:buFont typeface="Wingdings 2"/>
              <a:buChar char=""/>
              <a:defRPr/>
            </a:pPr>
            <a:r>
              <a:rPr lang="en-US" sz="2400" dirty="0">
                <a:latin typeface="Arial" charset="0"/>
              </a:rPr>
              <a:t>Carol had a full scale IQ of 62, experienced severe and chronic physical abuse, neglect, and sexual abuse, and her behavior was violent, hallucinatory, and highly sexualized.   </a:t>
            </a:r>
          </a:p>
          <a:p>
            <a:pPr marL="365760" indent="-283464" fontAlgn="auto">
              <a:lnSpc>
                <a:spcPct val="80000"/>
              </a:lnSpc>
              <a:spcAft>
                <a:spcPts val="0"/>
              </a:spcAft>
              <a:buFont typeface="Wingdings 2"/>
              <a:buChar char=""/>
              <a:defRPr/>
            </a:pPr>
            <a:r>
              <a:rPr lang="en-US" sz="2400" dirty="0">
                <a:latin typeface="Arial" charset="0"/>
              </a:rPr>
              <a:t>Carol was first removed from her home at 2.5 years-of-age and her placement chronology includes: foster care → residential treatment → foster care → residential treatment→ adoption→ foster care→ foster care→ adoption→ foster care→ psychiatric hospitalization→ foster care → Beech Brook. </a:t>
            </a:r>
          </a:p>
          <a:p>
            <a:pPr marL="365760" indent="-283464" fontAlgn="auto">
              <a:lnSpc>
                <a:spcPct val="80000"/>
              </a:lnSpc>
              <a:spcAft>
                <a:spcPts val="0"/>
              </a:spcAft>
              <a:buFont typeface="Wingdings 2"/>
              <a:buChar char=""/>
              <a:defRPr/>
            </a:pPr>
            <a:r>
              <a:rPr lang="en-US" sz="2400" dirty="0">
                <a:latin typeface="Arial" charset="0"/>
              </a:rPr>
              <a:t>Her Beech Brook treatment path  and corresponding Devereux Scale of Mental Disorders (DSMD) psychiatric ratings are presented below. The DSMD clinical cut-off score for distinguishing clinical from nonclinical populations is 60.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990600" y="0"/>
          <a:ext cx="8077199" cy="4800587"/>
        </p:xfrm>
        <a:graphic>
          <a:graphicData uri="http://schemas.openxmlformats.org/drawingml/2006/table">
            <a:tbl>
              <a:tblPr/>
              <a:tblGrid>
                <a:gridCol w="1834437"/>
                <a:gridCol w="284410"/>
                <a:gridCol w="241747"/>
                <a:gridCol w="241747"/>
                <a:gridCol w="199086"/>
                <a:gridCol w="213306"/>
                <a:gridCol w="241747"/>
                <a:gridCol w="227527"/>
                <a:gridCol w="241747"/>
                <a:gridCol w="241747"/>
                <a:gridCol w="213306"/>
                <a:gridCol w="213306"/>
                <a:gridCol w="213306"/>
                <a:gridCol w="227527"/>
                <a:gridCol w="213306"/>
                <a:gridCol w="213306"/>
                <a:gridCol w="184865"/>
                <a:gridCol w="270188"/>
                <a:gridCol w="241747"/>
                <a:gridCol w="241747"/>
                <a:gridCol w="255967"/>
                <a:gridCol w="213306"/>
                <a:gridCol w="213306"/>
                <a:gridCol w="199086"/>
                <a:gridCol w="227527"/>
                <a:gridCol w="213306"/>
                <a:gridCol w="184865"/>
                <a:gridCol w="199086"/>
                <a:gridCol w="170645"/>
              </a:tblGrid>
              <a:tr h="254045">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gridSpan="14">
                  <a:txBody>
                    <a:bodyPr/>
                    <a:lstStyle/>
                    <a:p>
                      <a:pPr algn="l" fontAlgn="b"/>
                      <a:r>
                        <a:rPr lang="en-US" sz="1200" b="1" i="0" u="none" strike="noStrike" dirty="0">
                          <a:effectLst/>
                          <a:latin typeface="Arial"/>
                        </a:rPr>
                        <a:t>Carol's Beech Brook Treatment Path</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r" fontAlgn="b"/>
                      <a:r>
                        <a:rPr lang="en-US" sz="1000" b="0" i="0" u="none" strike="noStrike">
                          <a:effectLst/>
                          <a:latin typeface="Arial"/>
                        </a:rPr>
                        <a:t>YEAR</a:t>
                      </a:r>
                    </a:p>
                  </a:txBody>
                  <a:tcPr marL="0" marR="0" marT="0" marB="0" anchor="b">
                    <a:lnL>
                      <a:noFill/>
                    </a:lnL>
                    <a:lnR>
                      <a:noFill/>
                    </a:lnR>
                    <a:lnT>
                      <a:noFill/>
                    </a:lnT>
                    <a:lnB>
                      <a:noFill/>
                    </a:lnB>
                  </a:tcPr>
                </a:tc>
                <a:tc gridSpan="2">
                  <a:txBody>
                    <a:bodyPr/>
                    <a:lstStyle/>
                    <a:p>
                      <a:pPr algn="r" fontAlgn="b"/>
                      <a:r>
                        <a:rPr lang="en-US" sz="1000" b="0" i="0" u="none" strike="noStrike">
                          <a:effectLst/>
                          <a:latin typeface="Arial"/>
                        </a:rPr>
                        <a:t>1994</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gridSpan="2">
                  <a:txBody>
                    <a:bodyPr/>
                    <a:lstStyle/>
                    <a:p>
                      <a:pPr algn="r" fontAlgn="b"/>
                      <a:r>
                        <a:rPr lang="en-US" sz="1000" b="0" i="0" u="none" strike="noStrike">
                          <a:effectLst/>
                          <a:latin typeface="Arial"/>
                        </a:rPr>
                        <a:t>1995</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gridSpan="2">
                  <a:txBody>
                    <a:bodyPr/>
                    <a:lstStyle/>
                    <a:p>
                      <a:pPr algn="r" fontAlgn="b"/>
                      <a:r>
                        <a:rPr lang="en-US" sz="1000" b="0" i="0" u="none" strike="noStrike">
                          <a:effectLst/>
                          <a:latin typeface="Arial"/>
                        </a:rPr>
                        <a:t>1996</a:t>
                      </a: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r" fontAlgn="b"/>
                      <a:r>
                        <a:rPr lang="en-US" sz="1000" b="0" i="0" u="none" strike="noStrike">
                          <a:effectLst/>
                          <a:latin typeface="Arial"/>
                        </a:rPr>
                        <a:t>MONTH</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5</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6</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7</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8</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9</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10</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11</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12</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1</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2</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3</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4</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5</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6</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7</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8</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9</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10</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11</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12</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1</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2</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3</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4</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5</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6</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7</a:t>
                      </a:r>
                    </a:p>
                  </a:txBody>
                  <a:tcPr marL="0" marR="0" marT="0" marB="0" anchor="b">
                    <a:lnL>
                      <a:noFill/>
                    </a:lnL>
                    <a:lnR>
                      <a:noFill/>
                    </a:lnR>
                    <a:lnT>
                      <a:noFill/>
                    </a:lnT>
                    <a:lnB>
                      <a:noFill/>
                    </a:lnB>
                  </a:tcPr>
                </a:tc>
                <a:tc>
                  <a:txBody>
                    <a:bodyPr/>
                    <a:lstStyle/>
                    <a:p>
                      <a:pPr algn="r" fontAlgn="b"/>
                      <a:r>
                        <a:rPr lang="en-US" sz="1000" b="0" i="0" u="none" strike="noStrike">
                          <a:effectLst/>
                          <a:latin typeface="Arial"/>
                        </a:rPr>
                        <a:t>8</a:t>
                      </a:r>
                    </a:p>
                  </a:txBody>
                  <a:tcPr marL="0" marR="0" marT="0" marB="0" anchor="b">
                    <a:lnL>
                      <a:noFill/>
                    </a:lnL>
                    <a:lnR>
                      <a:noFill/>
                    </a:lnR>
                    <a:lnT>
                      <a:noFill/>
                    </a:lnT>
                    <a:lnB>
                      <a:noFill/>
                    </a:lnB>
                  </a:tcPr>
                </a:tc>
              </a:tr>
              <a:tr h="179956">
                <a:tc>
                  <a:txBody>
                    <a:bodyPr/>
                    <a:lstStyle/>
                    <a:p>
                      <a:pPr algn="l" fontAlgn="b"/>
                      <a:r>
                        <a:rPr lang="en-US" sz="1000" b="0" i="0" u="none" strike="noStrike">
                          <a:effectLst/>
                          <a:latin typeface="Arial"/>
                        </a:rPr>
                        <a:t>Residential Treatment</a:t>
                      </a: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r>
                        <a:rPr lang="en-US" sz="1000" b="0" i="0" u="none" strike="noStrike">
                          <a:effectLst/>
                          <a:latin typeface="Arial"/>
                        </a:rPr>
                        <a:t>Individual Therapy</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r>
                        <a:rPr lang="en-US" sz="1000" b="0" i="0" u="none" strike="noStrike">
                          <a:effectLst/>
                          <a:latin typeface="Arial"/>
                        </a:rPr>
                        <a:t>Music Therapy</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r>
                        <a:rPr lang="en-US" sz="1000" b="0" i="0" u="none" strike="noStrike">
                          <a:effectLst/>
                          <a:latin typeface="Arial"/>
                        </a:rPr>
                        <a:t>Life Book Group</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95845">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r>
                        <a:rPr lang="en-US" sz="1000" b="0" i="0" u="none" strike="noStrike" dirty="0" smtClean="0">
                          <a:effectLst/>
                          <a:latin typeface="Arial"/>
                        </a:rPr>
                        <a:t>Sibling Music </a:t>
                      </a:r>
                      <a:r>
                        <a:rPr lang="en-US" sz="1000" b="0" i="0" u="none" strike="noStrike" dirty="0">
                          <a:effectLst/>
                          <a:latin typeface="Arial"/>
                        </a:rPr>
                        <a:t>Therapy</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359914">
                <a:tc>
                  <a:txBody>
                    <a:bodyPr/>
                    <a:lstStyle/>
                    <a:p>
                      <a:pPr algn="l" fontAlgn="b"/>
                      <a:r>
                        <a:rPr lang="en-US" sz="1000" b="0" i="0" u="none" strike="noStrike">
                          <a:effectLst/>
                          <a:latin typeface="Arial"/>
                        </a:rPr>
                        <a:t>Cottage Visits with Potential Adoptive Mother</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r>
                        <a:rPr lang="en-US" sz="1000" b="0" i="0" u="none" strike="noStrike">
                          <a:effectLst/>
                          <a:latin typeface="Arial"/>
                        </a:rPr>
                        <a:t>Bonding Therapy</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solidFill>
                            <a:srgbClr val="0000D4"/>
                          </a:solidFill>
                          <a:effectLst/>
                          <a:latin typeface="Arial"/>
                        </a:rPr>
                        <a:t> </a:t>
                      </a:r>
                    </a:p>
                  </a:txBody>
                  <a:tcPr marL="0" marR="0" marT="0" marB="0" anchor="b">
                    <a:lnL>
                      <a:noFill/>
                    </a:lnL>
                    <a:lnR>
                      <a:noFill/>
                    </a:lnR>
                    <a:lnT>
                      <a:noFill/>
                    </a:lnT>
                    <a:lnB>
                      <a:noFill/>
                    </a:lnB>
                    <a:solidFill>
                      <a:srgbClr val="0000D4"/>
                    </a:solidFill>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D4"/>
                        </a:solidFill>
                        <a:effectLst/>
                        <a:latin typeface="Arial"/>
                      </a:endParaRPr>
                    </a:p>
                  </a:txBody>
                  <a:tcPr marL="0" marR="0" marT="0" marB="0" anchor="b">
                    <a:lnL>
                      <a:noFill/>
                    </a:lnL>
                    <a:lnR>
                      <a:noFill/>
                    </a:lnR>
                    <a:lnT>
                      <a:noFill/>
                    </a:lnT>
                    <a:lnB>
                      <a:noFill/>
                    </a:lnB>
                  </a:tcPr>
                </a:tc>
              </a:tr>
              <a:tr h="211705">
                <a:tc>
                  <a:txBody>
                    <a:bodyPr/>
                    <a:lstStyle/>
                    <a:p>
                      <a:pPr algn="l" fontAlgn="b"/>
                      <a:r>
                        <a:rPr lang="en-US" sz="1000" b="0" i="0" u="none" strike="noStrike">
                          <a:effectLst/>
                          <a:latin typeface="Arial"/>
                        </a:rPr>
                        <a:t>Bonding Time &amp; Home Visits</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359914">
                <a:tc>
                  <a:txBody>
                    <a:bodyPr/>
                    <a:lstStyle/>
                    <a:p>
                      <a:pPr algn="l" fontAlgn="b"/>
                      <a:r>
                        <a:rPr lang="en-US" sz="1000" b="0" i="0" u="none" strike="noStrike">
                          <a:effectLst/>
                          <a:latin typeface="Arial"/>
                        </a:rPr>
                        <a:t>Day Treatment &amp; Adoption Placement</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r>
                        <a:rPr lang="en-US" sz="1000" b="0" i="0" u="none" strike="noStrike">
                          <a:effectLst/>
                          <a:latin typeface="Arial"/>
                        </a:rPr>
                        <a:t>Experiential Group</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r>
                        <a:rPr lang="en-US" sz="1000" b="0" i="0" u="none" strike="noStrike">
                          <a:effectLst/>
                          <a:latin typeface="Arial"/>
                        </a:rPr>
                        <a:t> </a:t>
                      </a:r>
                    </a:p>
                  </a:txBody>
                  <a:tcPr marL="0" marR="0" marT="0" marB="0" anchor="b">
                    <a:lnL>
                      <a:noFill/>
                    </a:lnL>
                    <a:lnR>
                      <a:noFill/>
                    </a:lnR>
                    <a:lnT>
                      <a:noFill/>
                    </a:lnT>
                    <a:lnB>
                      <a:noFill/>
                    </a:lnB>
                    <a:solidFill>
                      <a:srgbClr val="0000D4"/>
                    </a:solidFill>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r>
              <a:tr h="179956">
                <a:tc>
                  <a:txBody>
                    <a:bodyPr/>
                    <a:lstStyle/>
                    <a:p>
                      <a:pPr algn="l" fontAlgn="b"/>
                      <a:r>
                        <a:rPr lang="en-US" sz="1000" b="0" i="0" u="none" strike="noStrike">
                          <a:effectLst/>
                          <a:latin typeface="Arial"/>
                        </a:rPr>
                        <a:t>Adoption Finalization</a:t>
                      </a: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dirty="0">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endParaRPr lang="en-US" sz="1000" b="0" i="0" u="none" strike="noStrike">
                        <a:effectLst/>
                        <a:latin typeface="Arial"/>
                      </a:endParaRPr>
                    </a:p>
                  </a:txBody>
                  <a:tcPr marL="0" marR="0" marT="0" marB="0" anchor="b">
                    <a:lnL>
                      <a:noFill/>
                    </a:lnL>
                    <a:lnR>
                      <a:noFill/>
                    </a:lnR>
                    <a:lnT>
                      <a:noFill/>
                    </a:lnT>
                    <a:lnB>
                      <a:noFill/>
                    </a:lnB>
                  </a:tcPr>
                </a:tc>
                <a:tc>
                  <a:txBody>
                    <a:bodyPr/>
                    <a:lstStyle/>
                    <a:p>
                      <a:pPr algn="l" fontAlgn="b"/>
                      <a:r>
                        <a:rPr lang="en-US" sz="1000" b="0" i="0" u="none" strike="noStrike" dirty="0">
                          <a:effectLst/>
                          <a:latin typeface="Arial"/>
                        </a:rPr>
                        <a:t> </a:t>
                      </a:r>
                    </a:p>
                  </a:txBody>
                  <a:tcPr marL="0" marR="0" marT="0" marB="0" anchor="b">
                    <a:lnL>
                      <a:noFill/>
                    </a:lnL>
                    <a:lnR>
                      <a:noFill/>
                    </a:lnR>
                    <a:lnT>
                      <a:noFill/>
                    </a:lnT>
                    <a:lnB>
                      <a:noFill/>
                    </a:lnB>
                    <a:solidFill>
                      <a:srgbClr val="0000D4"/>
                    </a:solidFill>
                  </a:tcPr>
                </a:tc>
              </a:tr>
            </a:tbl>
          </a:graphicData>
        </a:graphic>
      </p:graphicFrame>
      <p:pic>
        <p:nvPicPr>
          <p:cNvPr id="36522" name="Picture 5"/>
          <p:cNvPicPr>
            <a:picLocks noChangeAspect="1" noChangeArrowheads="1"/>
          </p:cNvPicPr>
          <p:nvPr/>
        </p:nvPicPr>
        <p:blipFill>
          <a:blip r:embed="rId3" cstate="print"/>
          <a:srcRect/>
          <a:stretch>
            <a:fillRect/>
          </a:stretch>
        </p:blipFill>
        <p:spPr bwMode="auto">
          <a:xfrm>
            <a:off x="2743200" y="1828800"/>
            <a:ext cx="914400" cy="2692400"/>
          </a:xfrm>
          <a:prstGeom prst="rect">
            <a:avLst/>
          </a:prstGeom>
          <a:noFill/>
          <a:ln w="9525">
            <a:noFill/>
            <a:miter lim="800000"/>
            <a:headEnd/>
            <a:tailEnd/>
          </a:ln>
        </p:spPr>
      </p:pic>
      <p:graphicFrame>
        <p:nvGraphicFramePr>
          <p:cNvPr id="7" name="Chart 6"/>
          <p:cNvGraphicFramePr>
            <a:graphicFrameLocks/>
          </p:cNvGraphicFramePr>
          <p:nvPr/>
        </p:nvGraphicFramePr>
        <p:xfrm>
          <a:off x="2438400" y="4914900"/>
          <a:ext cx="5365750" cy="19431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tx2">
                    <a:satMod val="130000"/>
                  </a:schemeClr>
                </a:solidFill>
              </a:rPr>
              <a:t>Music Therapy Interventions</a:t>
            </a:r>
            <a:endParaRPr lang="en-US" dirty="0">
              <a:solidFill>
                <a:schemeClr val="tx2">
                  <a:satMod val="130000"/>
                </a:schemeClr>
              </a:solidFill>
            </a:endParaRPr>
          </a:p>
        </p:txBody>
      </p:sp>
      <p:sp>
        <p:nvSpPr>
          <p:cNvPr id="37890" name="Content Placeholder 3"/>
          <p:cNvSpPr>
            <a:spLocks noGrp="1"/>
          </p:cNvSpPr>
          <p:nvPr>
            <p:ph idx="1"/>
          </p:nvPr>
        </p:nvSpPr>
        <p:spPr/>
        <p:txBody>
          <a:bodyPr/>
          <a:lstStyle/>
          <a:p>
            <a:r>
              <a:rPr lang="en-US" dirty="0" smtClean="0"/>
              <a:t>Music Attention Control Training</a:t>
            </a:r>
          </a:p>
          <a:p>
            <a:r>
              <a:rPr lang="en-US" dirty="0" smtClean="0"/>
              <a:t>Music Psychotherapy and Counseling</a:t>
            </a:r>
          </a:p>
          <a:p>
            <a:pPr lvl="1"/>
            <a:r>
              <a:rPr lang="en-US" dirty="0" smtClean="0"/>
              <a:t>Social competence training</a:t>
            </a:r>
          </a:p>
          <a:p>
            <a:pPr lvl="2"/>
            <a:r>
              <a:rPr lang="en-US" dirty="0" smtClean="0"/>
              <a:t>Following rules, understanding personal boundaries</a:t>
            </a:r>
          </a:p>
          <a:p>
            <a:pPr lvl="1"/>
            <a:r>
              <a:rPr lang="en-US" dirty="0" smtClean="0"/>
              <a:t>Affect behavior training</a:t>
            </a:r>
          </a:p>
          <a:p>
            <a:pPr lvl="1"/>
            <a:r>
              <a:rPr lang="en-US" dirty="0" smtClean="0"/>
              <a:t>Cognitive reorientation </a:t>
            </a:r>
          </a:p>
          <a:p>
            <a:pPr lvl="1"/>
            <a:r>
              <a:rPr lang="en-US" dirty="0" smtClean="0"/>
              <a:t>Mood induction and vectoring</a:t>
            </a:r>
          </a:p>
          <a:p>
            <a:pPr lvl="1"/>
            <a:endParaRPr lang="en-US" dirty="0" smtClean="0"/>
          </a:p>
          <a:p>
            <a:pPr lvl="1">
              <a:buFont typeface="Verdana" pitchFamily="34" charset="0"/>
              <a:buNone/>
            </a:pPr>
            <a:endParaRPr lang="en-US" dirty="0" smtClean="0"/>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35100" y="76200"/>
            <a:ext cx="7499350" cy="1143000"/>
          </a:xfrm>
        </p:spPr>
        <p:txBody>
          <a:bodyPr>
            <a:normAutofit fontScale="90000"/>
          </a:bodyPr>
          <a:lstStyle/>
          <a:p>
            <a:pPr algn="ctr" fontAlgn="auto">
              <a:spcAft>
                <a:spcPts val="0"/>
              </a:spcAft>
              <a:defRPr/>
            </a:pPr>
            <a:r>
              <a:rPr lang="en-US" dirty="0">
                <a:solidFill>
                  <a:schemeClr val="tx2">
                    <a:satMod val="130000"/>
                  </a:schemeClr>
                </a:solidFill>
                <a:latin typeface="Arial" charset="0"/>
              </a:rPr>
              <a:t>Therapeutic Music Applications</a:t>
            </a:r>
          </a:p>
        </p:txBody>
      </p:sp>
      <p:sp>
        <p:nvSpPr>
          <p:cNvPr id="7171" name="Rectangle 3"/>
          <p:cNvSpPr>
            <a:spLocks noGrp="1" noChangeArrowheads="1"/>
          </p:cNvSpPr>
          <p:nvPr>
            <p:ph type="body" idx="1"/>
          </p:nvPr>
        </p:nvSpPr>
        <p:spPr>
          <a:xfrm>
            <a:off x="914400" y="1066800"/>
            <a:ext cx="8229600" cy="5867400"/>
          </a:xfrm>
        </p:spPr>
        <p:txBody>
          <a:bodyPr>
            <a:normAutofit fontScale="70000" lnSpcReduction="20000"/>
          </a:bodyPr>
          <a:lstStyle/>
          <a:p>
            <a:pPr marL="365760" indent="-283464" fontAlgn="auto">
              <a:spcAft>
                <a:spcPts val="0"/>
              </a:spcAft>
              <a:buFont typeface="Wingdings 2"/>
              <a:buChar char=""/>
              <a:defRPr/>
            </a:pPr>
            <a:r>
              <a:rPr lang="en-US" b="1" dirty="0" smtClean="0"/>
              <a:t>Instrument Choices</a:t>
            </a:r>
          </a:p>
          <a:p>
            <a:pPr marL="640080" lvl="1" indent="-237744" fontAlgn="auto">
              <a:spcAft>
                <a:spcPts val="0"/>
              </a:spcAft>
              <a:buFont typeface="Verdana"/>
              <a:buChar char="◦"/>
              <a:defRPr/>
            </a:pPr>
            <a:r>
              <a:rPr lang="en-US" dirty="0" smtClean="0"/>
              <a:t>An opportunity for the child to select desired instrument(s).</a:t>
            </a:r>
          </a:p>
          <a:p>
            <a:pPr marL="365760" indent="-283464" fontAlgn="auto">
              <a:spcAft>
                <a:spcPts val="0"/>
              </a:spcAft>
              <a:buFont typeface="Wingdings 2"/>
              <a:buChar char=""/>
              <a:defRPr/>
            </a:pPr>
            <a:r>
              <a:rPr lang="en-US" b="1" dirty="0" smtClean="0"/>
              <a:t>Interactive singing </a:t>
            </a:r>
            <a:endParaRPr lang="en-US" dirty="0" smtClean="0"/>
          </a:p>
          <a:p>
            <a:pPr marL="640080" lvl="1" indent="-237744" fontAlgn="auto">
              <a:spcAft>
                <a:spcPts val="0"/>
              </a:spcAft>
              <a:buFont typeface="Verdana"/>
              <a:buChar char="◦"/>
              <a:defRPr/>
            </a:pPr>
            <a:r>
              <a:rPr lang="en-US" dirty="0" smtClean="0"/>
              <a:t>The recitation of simple chants which provides opportunities to practice cooperation with others in verbal and non-verbal (musical) ways in a give-and-take manner </a:t>
            </a:r>
          </a:p>
          <a:p>
            <a:pPr marL="365760" indent="-283464" fontAlgn="auto">
              <a:spcAft>
                <a:spcPts val="0"/>
              </a:spcAft>
              <a:buFont typeface="Wingdings 2"/>
              <a:buChar char=""/>
              <a:defRPr/>
            </a:pPr>
            <a:r>
              <a:rPr lang="en-US" b="1" dirty="0" smtClean="0"/>
              <a:t>Interactive instrument playing</a:t>
            </a:r>
            <a:endParaRPr lang="en-US" dirty="0" smtClean="0"/>
          </a:p>
          <a:p>
            <a:pPr marL="640080" lvl="1" indent="-237744" fontAlgn="auto">
              <a:spcAft>
                <a:spcPts val="0"/>
              </a:spcAft>
              <a:buFont typeface="Verdana"/>
              <a:buChar char="◦"/>
              <a:defRPr/>
            </a:pPr>
            <a:r>
              <a:rPr lang="en-US" dirty="0" smtClean="0"/>
              <a:t>The use of playing of various musical instruments to promote social interaction or communication between the therapist and client or between clients and/or peers </a:t>
            </a:r>
          </a:p>
          <a:p>
            <a:pPr marL="886968" lvl="2" fontAlgn="auto">
              <a:spcAft>
                <a:spcPts val="0"/>
              </a:spcAft>
              <a:buFont typeface="Wingdings 2"/>
              <a:buChar char=""/>
              <a:defRPr/>
            </a:pPr>
            <a:r>
              <a:rPr lang="en-US" dirty="0" smtClean="0"/>
              <a:t>Also promotes self awareness and awareness of their relationship with the other person who is playing along with them. Call and response tasks promote reciprocity</a:t>
            </a:r>
          </a:p>
          <a:p>
            <a:pPr marL="365760" indent="-283464" fontAlgn="auto">
              <a:spcAft>
                <a:spcPts val="0"/>
              </a:spcAft>
              <a:buFont typeface="Wingdings 2"/>
              <a:buChar char=""/>
              <a:defRPr/>
            </a:pPr>
            <a:r>
              <a:rPr lang="en-US" b="1" dirty="0" smtClean="0"/>
              <a:t>Concept Songs</a:t>
            </a:r>
          </a:p>
          <a:p>
            <a:pPr marL="640080" lvl="1" indent="-237744" fontAlgn="auto">
              <a:spcAft>
                <a:spcPts val="0"/>
              </a:spcAft>
              <a:buFont typeface="Verdana"/>
              <a:buChar char="◦"/>
              <a:defRPr/>
            </a:pPr>
            <a:r>
              <a:rPr lang="en-US" dirty="0" smtClean="0"/>
              <a:t>The use of specific song lyrics and form to promote mastery of one or more language or academic concepts (applied also to learning social skills).</a:t>
            </a:r>
          </a:p>
          <a:p>
            <a:pPr marL="365760" indent="-283464" fontAlgn="auto">
              <a:spcAft>
                <a:spcPts val="0"/>
              </a:spcAft>
              <a:buFont typeface="Wingdings 2"/>
              <a:buChar char=""/>
              <a:defRPr/>
            </a:pPr>
            <a:r>
              <a:rPr lang="en-US" b="1" dirty="0" smtClean="0"/>
              <a:t>Discussion Questions and Themes</a:t>
            </a:r>
          </a:p>
          <a:p>
            <a:pPr marL="640080" lvl="1" indent="-237744" fontAlgn="auto">
              <a:spcAft>
                <a:spcPts val="0"/>
              </a:spcAft>
              <a:buFont typeface="Verdana"/>
              <a:buChar char="◦"/>
              <a:defRPr/>
            </a:pPr>
            <a:r>
              <a:rPr lang="en-US" dirty="0" smtClean="0"/>
              <a:t>Based on each experiential music therapy application and allow children to state their thoughts and opinions without requiring self-disclosure.</a:t>
            </a:r>
          </a:p>
          <a:p>
            <a:pPr marL="365760" indent="-283464" fontAlgn="auto">
              <a:spcAft>
                <a:spcPts val="0"/>
              </a:spcAft>
              <a:buFont typeface="Wingdings 2"/>
              <a:buChar char=""/>
              <a:defRPr/>
            </a:pPr>
            <a:endParaRPr lang="en-US" dirty="0" smtClean="0"/>
          </a:p>
          <a:p>
            <a:pPr marL="640080" lvl="1" indent="-237744" fontAlgn="auto">
              <a:lnSpc>
                <a:spcPct val="80000"/>
              </a:lnSpc>
              <a:spcAft>
                <a:spcPts val="600"/>
              </a:spcAft>
              <a:buFont typeface="Verdana"/>
              <a:buChar char="◦"/>
              <a:defRPr/>
            </a:pPr>
            <a:endParaRPr lang="en-US" sz="2000" dirty="0">
              <a:latin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1143000"/>
          </a:xfrm>
        </p:spPr>
        <p:txBody>
          <a:bodyPr/>
          <a:lstStyle/>
          <a:p>
            <a:pPr algn="ctr" fontAlgn="auto">
              <a:spcAft>
                <a:spcPts val="0"/>
              </a:spcAft>
              <a:defRPr/>
            </a:pPr>
            <a:r>
              <a:rPr lang="en-US" dirty="0" smtClean="0">
                <a:solidFill>
                  <a:schemeClr val="tx2">
                    <a:satMod val="130000"/>
                  </a:schemeClr>
                </a:solidFill>
              </a:rPr>
              <a:t>Music Therapy Applications</a:t>
            </a:r>
            <a:endParaRPr lang="en-US" dirty="0">
              <a:solidFill>
                <a:schemeClr val="tx2">
                  <a:satMod val="130000"/>
                </a:schemeClr>
              </a:solidFill>
            </a:endParaRPr>
          </a:p>
        </p:txBody>
      </p:sp>
      <p:sp>
        <p:nvSpPr>
          <p:cNvPr id="3" name="Content Placeholder 2"/>
          <p:cNvSpPr>
            <a:spLocks noGrp="1"/>
          </p:cNvSpPr>
          <p:nvPr>
            <p:ph idx="1"/>
          </p:nvPr>
        </p:nvSpPr>
        <p:spPr>
          <a:xfrm>
            <a:off x="1066800" y="990600"/>
            <a:ext cx="8077200" cy="6019800"/>
          </a:xfrm>
        </p:spPr>
        <p:txBody>
          <a:bodyPr>
            <a:normAutofit fontScale="70000" lnSpcReduction="20000"/>
          </a:bodyPr>
          <a:lstStyle/>
          <a:p>
            <a:pPr marL="365760" indent="-283464" fontAlgn="auto">
              <a:spcAft>
                <a:spcPts val="0"/>
              </a:spcAft>
              <a:buFont typeface="Wingdings 2"/>
              <a:buChar char=""/>
              <a:defRPr/>
            </a:pPr>
            <a:r>
              <a:rPr lang="en-US" b="1" dirty="0" smtClean="0"/>
              <a:t>Song Writing</a:t>
            </a:r>
          </a:p>
          <a:p>
            <a:pPr marL="640080" lvl="1" indent="-237744" fontAlgn="auto">
              <a:spcAft>
                <a:spcPts val="0"/>
              </a:spcAft>
              <a:buFont typeface="Verdana"/>
              <a:buChar char="◦"/>
              <a:defRPr/>
            </a:pPr>
            <a:r>
              <a:rPr lang="en-US" dirty="0" smtClean="0"/>
              <a:t>A technique in which the child contributes ideas for original lyrics or music in order to express feelings or enhance communication.  Song writing enables the child to talk about feelings, experiences, desires, and may help the child to gain insight and problem-solve.</a:t>
            </a:r>
          </a:p>
          <a:p>
            <a:pPr marL="365760" indent="-283464" fontAlgn="auto">
              <a:spcAft>
                <a:spcPts val="0"/>
              </a:spcAft>
              <a:buFont typeface="Wingdings 2"/>
              <a:buChar char=""/>
              <a:defRPr/>
            </a:pPr>
            <a:r>
              <a:rPr lang="en-US" b="1" dirty="0" smtClean="0"/>
              <a:t>Instrumental Improvisation</a:t>
            </a:r>
          </a:p>
          <a:p>
            <a:pPr marL="640080" lvl="1" indent="-237744" fontAlgn="auto">
              <a:spcAft>
                <a:spcPts val="0"/>
              </a:spcAft>
              <a:buFont typeface="Verdana"/>
              <a:buChar char="◦"/>
              <a:defRPr/>
            </a:pPr>
            <a:r>
              <a:rPr lang="en-US" dirty="0" smtClean="0"/>
              <a:t>Creative, “on-the-spot” instrumental composition and performance within metric, rhythmic, form, melodic, harmonic, or timbre guidelines.</a:t>
            </a:r>
          </a:p>
          <a:p>
            <a:pPr marL="365760" indent="-283464" fontAlgn="auto">
              <a:spcAft>
                <a:spcPts val="0"/>
              </a:spcAft>
              <a:buFont typeface="Wingdings 2"/>
              <a:buChar char=""/>
              <a:defRPr/>
            </a:pPr>
            <a:r>
              <a:rPr lang="en-US" b="1" dirty="0" smtClean="0"/>
              <a:t>Lyric Analysis/Interpretation</a:t>
            </a:r>
          </a:p>
          <a:p>
            <a:pPr marL="640080" lvl="1" indent="-237744" fontAlgn="auto">
              <a:spcAft>
                <a:spcPts val="0"/>
              </a:spcAft>
              <a:buFont typeface="Verdana"/>
              <a:buChar char="◦"/>
              <a:defRPr/>
            </a:pPr>
            <a:r>
              <a:rPr lang="en-US" dirty="0" smtClean="0"/>
              <a:t>Techniques involving discussion of song lyrics, their content and their significance.  Lyric analysis provides opportunity to empathize with another, share personal impressions/ feelings, discuss choices made by the person in the song and their ramifications, discuss related issues, and problem solve solutions.</a:t>
            </a:r>
          </a:p>
          <a:p>
            <a:pPr marL="365760" indent="-283464" fontAlgn="auto">
              <a:spcAft>
                <a:spcPts val="0"/>
              </a:spcAft>
              <a:buFont typeface="Wingdings 2"/>
              <a:buChar char=""/>
              <a:defRPr/>
            </a:pPr>
            <a:r>
              <a:rPr lang="en-US" b="1" dirty="0" smtClean="0"/>
              <a:t>Musical Instrument Instruction</a:t>
            </a:r>
          </a:p>
          <a:p>
            <a:pPr marL="640080" lvl="1" indent="-237744" fontAlgn="auto">
              <a:spcAft>
                <a:spcPts val="0"/>
              </a:spcAft>
              <a:buFont typeface="Verdana"/>
              <a:buChar char="◦"/>
              <a:defRPr/>
            </a:pPr>
            <a:r>
              <a:rPr lang="en-US" dirty="0" smtClean="0"/>
              <a:t>A structured approach to teaching one or more basic components/ concepts of music, such as rhythm, melody, harmony, symbols, notation, dynamics, form, etc., in an adapted or traditional fashion.   Instrument instruction also sets the occasion to practice skills at managing frustration and accepting adult instruction.</a:t>
            </a:r>
          </a:p>
          <a:p>
            <a:pPr marL="365760" indent="-283464" fontAlgn="auto">
              <a:spcAft>
                <a:spcPts val="0"/>
              </a:spcAft>
              <a:buFont typeface="Wingdings 2"/>
              <a:buChar char=""/>
              <a:defRPr/>
            </a:pPr>
            <a:endParaRPr lang="en-US" dirty="0" smtClean="0"/>
          </a:p>
          <a:p>
            <a:pPr marL="365760" indent="-283464" fontAlgn="auto">
              <a:spcAft>
                <a:spcPts val="0"/>
              </a:spcAft>
              <a:buFont typeface="Wingdings 2"/>
              <a:buChar char=""/>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365760" indent="-283464" fontAlgn="auto">
              <a:spcAft>
                <a:spcPts val="0"/>
              </a:spcAft>
              <a:buFont typeface="Wingdings 2"/>
              <a:buChar char=""/>
              <a:defRPr/>
            </a:pPr>
            <a:r>
              <a:rPr lang="en-US" dirty="0" smtClean="0"/>
              <a:t>Developmentally Younger Children</a:t>
            </a:r>
          </a:p>
          <a:p>
            <a:pPr marL="640080" lvl="1" indent="-237744" fontAlgn="auto">
              <a:lnSpc>
                <a:spcPct val="90000"/>
              </a:lnSpc>
              <a:spcAft>
                <a:spcPts val="0"/>
              </a:spcAft>
              <a:buFont typeface="Verdana"/>
              <a:buChar char="◦"/>
              <a:defRPr/>
            </a:pPr>
            <a:r>
              <a:rPr lang="en-US" dirty="0" smtClean="0"/>
              <a:t>Simple perception applications can be utilized focusing on sustained attention.  (Listening for one auditory change stop/ go,  loud /soft,  fast /slow,  or song 1/ song 2)</a:t>
            </a:r>
          </a:p>
          <a:p>
            <a:pPr marL="640080" lvl="1" indent="-237744" fontAlgn="auto">
              <a:lnSpc>
                <a:spcPct val="90000"/>
              </a:lnSpc>
              <a:spcAft>
                <a:spcPts val="0"/>
              </a:spcAft>
              <a:buFont typeface="Verdana"/>
              <a:buChar char="◦"/>
              <a:defRPr/>
            </a:pPr>
            <a:r>
              <a:rPr lang="en-US" dirty="0" smtClean="0"/>
              <a:t>Music task can focus on imitation and exploration of skills the child may be lacking (discrimination of rhythms, discrimination of high sounds and low sounds)</a:t>
            </a:r>
          </a:p>
          <a:p>
            <a:pPr marL="640080" lvl="1" indent="-237744" fontAlgn="auto">
              <a:lnSpc>
                <a:spcPct val="90000"/>
              </a:lnSpc>
              <a:spcAft>
                <a:spcPts val="0"/>
              </a:spcAft>
              <a:buFont typeface="Verdana"/>
              <a:buChar char="◦"/>
              <a:defRPr/>
            </a:pPr>
            <a:r>
              <a:rPr lang="en-US" dirty="0" smtClean="0"/>
              <a:t>More use of movement related applications that address attention, impulse control.</a:t>
            </a:r>
          </a:p>
          <a:p>
            <a:pPr marL="640080" lvl="1" indent="-237744" fontAlgn="auto">
              <a:lnSpc>
                <a:spcPct val="90000"/>
              </a:lnSpc>
              <a:spcAft>
                <a:spcPts val="0"/>
              </a:spcAft>
              <a:buFont typeface="Verdana"/>
              <a:buChar char="◦"/>
              <a:defRPr/>
            </a:pPr>
            <a:r>
              <a:rPr lang="en-US" dirty="0" smtClean="0"/>
              <a:t>Teaching concrete steps to develop skills such as  listening,  and following directions</a:t>
            </a:r>
          </a:p>
          <a:p>
            <a:pPr marL="640080" lvl="1" indent="-237744" fontAlgn="auto">
              <a:spcAft>
                <a:spcPts val="0"/>
              </a:spcAft>
              <a:buFont typeface="Verdana"/>
              <a:buChar char="◦"/>
              <a:defRPr/>
            </a:pPr>
            <a:endParaRPr lang="en-US" dirty="0"/>
          </a:p>
        </p:txBody>
      </p:sp>
      <p:sp>
        <p:nvSpPr>
          <p:cNvPr id="4" name="Rectangle 2"/>
          <p:cNvSpPr>
            <a:spLocks noGrp="1" noChangeArrowheads="1"/>
          </p:cNvSpPr>
          <p:nvPr>
            <p:ph type="title"/>
          </p:nvPr>
        </p:nvSpPr>
        <p:spPr/>
        <p:txBody>
          <a:bodyPr/>
          <a:lstStyle/>
          <a:p>
            <a:pPr algn="ctr" fontAlgn="auto">
              <a:spcAft>
                <a:spcPts val="0"/>
              </a:spcAft>
              <a:defRPr/>
            </a:pPr>
            <a:r>
              <a:rPr lang="en-US" b="1" dirty="0">
                <a:solidFill>
                  <a:schemeClr val="tx2">
                    <a:satMod val="130000"/>
                  </a:schemeClr>
                </a:solidFill>
                <a:latin typeface="Arial" charset="0"/>
              </a:rPr>
              <a:t>Age Adaptations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fontAlgn="auto">
              <a:spcAft>
                <a:spcPts val="0"/>
              </a:spcAft>
              <a:defRPr/>
            </a:pPr>
            <a:r>
              <a:rPr lang="en-US" b="1" dirty="0">
                <a:solidFill>
                  <a:schemeClr val="tx2">
                    <a:satMod val="130000"/>
                  </a:schemeClr>
                </a:solidFill>
                <a:latin typeface="Arial" charset="0"/>
              </a:rPr>
              <a:t>Age Adaptations</a:t>
            </a:r>
          </a:p>
        </p:txBody>
      </p:sp>
      <p:sp>
        <p:nvSpPr>
          <p:cNvPr id="20483" name="Rectangle 3"/>
          <p:cNvSpPr>
            <a:spLocks noGrp="1" noChangeArrowheads="1"/>
          </p:cNvSpPr>
          <p:nvPr>
            <p:ph type="body" idx="1"/>
          </p:nvPr>
        </p:nvSpPr>
        <p:spPr>
          <a:xfrm>
            <a:off x="1066800" y="1371600"/>
            <a:ext cx="7848600" cy="5029200"/>
          </a:xfrm>
        </p:spPr>
        <p:txBody>
          <a:bodyPr>
            <a:normAutofit lnSpcReduction="10000"/>
          </a:bodyPr>
          <a:lstStyle/>
          <a:p>
            <a:pPr marL="365760" indent="-283464" fontAlgn="auto">
              <a:lnSpc>
                <a:spcPct val="90000"/>
              </a:lnSpc>
              <a:spcAft>
                <a:spcPts val="0"/>
              </a:spcAft>
              <a:buFont typeface="Wingdings 2"/>
              <a:buChar char=""/>
              <a:defRPr/>
            </a:pPr>
            <a:r>
              <a:rPr lang="en-US" sz="2800" dirty="0"/>
              <a:t>Developmentally older children</a:t>
            </a:r>
          </a:p>
          <a:p>
            <a:pPr marL="640080" lvl="1" indent="-237744" fontAlgn="auto">
              <a:lnSpc>
                <a:spcPct val="90000"/>
              </a:lnSpc>
              <a:spcAft>
                <a:spcPts val="0"/>
              </a:spcAft>
              <a:buFont typeface="Verdana"/>
              <a:buChar char="◦"/>
              <a:defRPr/>
            </a:pPr>
            <a:r>
              <a:rPr lang="en-US" sz="2400" dirty="0"/>
              <a:t>More complex perception applications can be utilized (such as responding to layered </a:t>
            </a:r>
            <a:r>
              <a:rPr lang="en-US" sz="2400" dirty="0" smtClean="0"/>
              <a:t>auditory information</a:t>
            </a:r>
            <a:r>
              <a:rPr lang="en-US" sz="2400" dirty="0"/>
              <a:t>, including tempo/ volume or tempo/volume/speed combinations) </a:t>
            </a:r>
          </a:p>
          <a:p>
            <a:pPr marL="640080" lvl="1" indent="-237744" fontAlgn="auto">
              <a:lnSpc>
                <a:spcPct val="90000"/>
              </a:lnSpc>
              <a:spcAft>
                <a:spcPts val="0"/>
              </a:spcAft>
              <a:buFont typeface="Verdana"/>
              <a:buChar char="◦"/>
              <a:defRPr/>
            </a:pPr>
            <a:r>
              <a:rPr lang="en-US" sz="2400" dirty="0"/>
              <a:t>Musical demands can be increased to include higher expectations for rhythmic accuracy as well as memory for musical sequences </a:t>
            </a:r>
          </a:p>
          <a:p>
            <a:pPr marL="640080" lvl="1" indent="-237744" fontAlgn="auto">
              <a:lnSpc>
                <a:spcPct val="90000"/>
              </a:lnSpc>
              <a:spcAft>
                <a:spcPts val="0"/>
              </a:spcAft>
              <a:buFont typeface="Verdana"/>
              <a:buChar char="◦"/>
              <a:defRPr/>
            </a:pPr>
            <a:r>
              <a:rPr lang="en-US" sz="2400" dirty="0"/>
              <a:t>More complex match to sample tasks can be used with those children who can read </a:t>
            </a:r>
          </a:p>
          <a:p>
            <a:pPr marL="640080" lvl="1" indent="-237744" fontAlgn="auto">
              <a:lnSpc>
                <a:spcPct val="90000"/>
              </a:lnSpc>
              <a:spcAft>
                <a:spcPts val="0"/>
              </a:spcAft>
              <a:buFont typeface="Verdana"/>
              <a:buChar char="◦"/>
              <a:defRPr/>
            </a:pPr>
            <a:r>
              <a:rPr lang="en-US" sz="2400" dirty="0"/>
              <a:t>Begin reflection on thought processes and related feelings, verbal, and motor responses</a:t>
            </a:r>
          </a:p>
          <a:p>
            <a:pPr marL="640080" lvl="1" indent="-237744" fontAlgn="auto">
              <a:lnSpc>
                <a:spcPct val="90000"/>
              </a:lnSpc>
              <a:spcAft>
                <a:spcPts val="0"/>
              </a:spcAft>
              <a:buFont typeface="Verdana"/>
              <a:buChar char="◦"/>
              <a:defRPr/>
            </a:pPr>
            <a:r>
              <a:rPr lang="en-US" sz="2400" dirty="0"/>
              <a:t>Progress into other construct areas, such as Managing Negative Affect and Social Reciprocity</a:t>
            </a:r>
          </a:p>
          <a:p>
            <a:pPr marL="365760" indent="-283464" fontAlgn="auto">
              <a:lnSpc>
                <a:spcPct val="90000"/>
              </a:lnSpc>
              <a:spcAft>
                <a:spcPts val="0"/>
              </a:spcAft>
              <a:buFont typeface="Wingdings 2"/>
              <a:buChar char=""/>
              <a:defRPr/>
            </a:pPr>
            <a:endParaRPr lang="en-US" sz="2400" dirty="0">
              <a:latin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bg2">
                    <a:lumMod val="10000"/>
                  </a:schemeClr>
                </a:solidFill>
              </a:rPr>
              <a:t>Music Therapy Applications</a:t>
            </a:r>
            <a:endParaRPr lang="en-US" dirty="0">
              <a:solidFill>
                <a:schemeClr val="bg2">
                  <a:lumMod val="10000"/>
                </a:schemeClr>
              </a:solidFill>
            </a:endParaRPr>
          </a:p>
        </p:txBody>
      </p:sp>
      <p:sp>
        <p:nvSpPr>
          <p:cNvPr id="3" name="Content Placeholder 2"/>
          <p:cNvSpPr>
            <a:spLocks noGrp="1"/>
          </p:cNvSpPr>
          <p:nvPr>
            <p:ph idx="1"/>
          </p:nvPr>
        </p:nvSpPr>
        <p:spPr>
          <a:xfrm>
            <a:off x="914400" y="1524000"/>
            <a:ext cx="8020050" cy="5410200"/>
          </a:xfrm>
        </p:spPr>
        <p:txBody>
          <a:bodyPr>
            <a:normAutofit/>
          </a:bodyPr>
          <a:lstStyle/>
          <a:p>
            <a:r>
              <a:rPr lang="en-US" dirty="0" smtClean="0">
                <a:solidFill>
                  <a:srgbClr val="101B1D"/>
                </a:solidFill>
              </a:rPr>
              <a:t>Improving Social Reciprocity- building and maintaining a relationship using positive social interactions. </a:t>
            </a:r>
          </a:p>
          <a:p>
            <a:pPr marL="565150" lvl="4" indent="-282575">
              <a:spcBef>
                <a:spcPts val="600"/>
              </a:spcBef>
              <a:buClr>
                <a:schemeClr val="accent1"/>
              </a:buClr>
              <a:buSzPct val="80000"/>
              <a:buFont typeface="Wingdings 2" pitchFamily="18" charset="2"/>
              <a:buChar char=""/>
            </a:pPr>
            <a:r>
              <a:rPr lang="en-US" dirty="0" smtClean="0"/>
              <a:t>Awareness and rapport</a:t>
            </a:r>
          </a:p>
          <a:p>
            <a:pPr marL="565150" lvl="4" indent="-282575">
              <a:spcBef>
                <a:spcPts val="600"/>
              </a:spcBef>
              <a:buClr>
                <a:schemeClr val="accent1"/>
              </a:buClr>
              <a:buSzPct val="80000"/>
              <a:buFont typeface="Wingdings 2" pitchFamily="18" charset="2"/>
              <a:buChar char=""/>
            </a:pPr>
            <a:r>
              <a:rPr lang="en-US" dirty="0" smtClean="0"/>
              <a:t>Listening/ following directions [knowing the rules]</a:t>
            </a:r>
          </a:p>
          <a:p>
            <a:pPr marL="565150" lvl="4" indent="-282575">
              <a:spcBef>
                <a:spcPts val="600"/>
              </a:spcBef>
              <a:buClr>
                <a:schemeClr val="accent1"/>
              </a:buClr>
              <a:buSzPct val="80000"/>
              <a:buFont typeface="Wingdings 2" pitchFamily="18" charset="2"/>
              <a:buChar char=""/>
            </a:pPr>
            <a:r>
              <a:rPr lang="en-US" dirty="0" smtClean="0"/>
              <a:t>Personal boundaries</a:t>
            </a:r>
          </a:p>
          <a:p>
            <a:pPr marL="565150" lvl="4" indent="-282575">
              <a:spcBef>
                <a:spcPts val="600"/>
              </a:spcBef>
              <a:buClr>
                <a:schemeClr val="accent1"/>
              </a:buClr>
              <a:buSzPct val="80000"/>
              <a:buFont typeface="Wingdings 2" pitchFamily="18" charset="2"/>
              <a:buChar char=""/>
            </a:pPr>
            <a:r>
              <a:rPr lang="en-US" dirty="0" smtClean="0"/>
              <a:t>Being kind/ controlling anger  </a:t>
            </a:r>
          </a:p>
          <a:p>
            <a:pPr marL="565150" lvl="4" indent="-282575">
              <a:spcBef>
                <a:spcPts val="600"/>
              </a:spcBef>
              <a:buClr>
                <a:schemeClr val="accent1"/>
              </a:buClr>
              <a:buSzPct val="80000"/>
              <a:buFont typeface="Wingdings 2" pitchFamily="18" charset="2"/>
              <a:buChar char=""/>
            </a:pPr>
            <a:r>
              <a:rPr lang="en-US" dirty="0" smtClean="0"/>
              <a:t>Problem solving</a:t>
            </a:r>
          </a:p>
          <a:p>
            <a:endParaRPr lang="en-US" dirty="0" smtClean="0">
              <a:solidFill>
                <a:srgbClr val="101B1D"/>
              </a:solidFill>
            </a:endParaRPr>
          </a:p>
          <a:p>
            <a:pPr lvl="1"/>
            <a:endParaRPr lang="en-US" sz="3200" dirty="0" smtClean="0">
              <a:solidFill>
                <a:srgbClr val="101B1D"/>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tx2">
                    <a:satMod val="130000"/>
                  </a:schemeClr>
                </a:solidFill>
              </a:rPr>
              <a:t>Music Therapy Applications</a:t>
            </a:r>
            <a:endParaRPr lang="en-US" dirty="0">
              <a:solidFill>
                <a:schemeClr val="tx2">
                  <a:satMod val="130000"/>
                </a:schemeClr>
              </a:solidFill>
            </a:endParaRPr>
          </a:p>
        </p:txBody>
      </p:sp>
      <p:sp>
        <p:nvSpPr>
          <p:cNvPr id="3" name="Content Placeholder 2"/>
          <p:cNvSpPr>
            <a:spLocks noGrp="1"/>
          </p:cNvSpPr>
          <p:nvPr>
            <p:ph idx="1"/>
          </p:nvPr>
        </p:nvSpPr>
        <p:spPr>
          <a:xfrm>
            <a:off x="838200" y="1447800"/>
            <a:ext cx="8096250" cy="5410200"/>
          </a:xfrm>
        </p:spPr>
        <p:txBody>
          <a:bodyPr>
            <a:normAutofit/>
          </a:bodyPr>
          <a:lstStyle/>
          <a:p>
            <a:pPr marL="365760" lvl="1" indent="-283464" fontAlgn="auto">
              <a:spcBef>
                <a:spcPts val="600"/>
              </a:spcBef>
              <a:spcAft>
                <a:spcPts val="0"/>
              </a:spcAft>
              <a:buSzPct val="80000"/>
              <a:buFont typeface="Wingdings 2"/>
              <a:buChar char=""/>
              <a:defRPr/>
            </a:pPr>
            <a:r>
              <a:rPr lang="en-US" sz="3600" dirty="0" smtClean="0"/>
              <a:t>Awareness and Rapport</a:t>
            </a:r>
          </a:p>
          <a:p>
            <a:pPr marL="612648" lvl="2" indent="-283464" fontAlgn="auto">
              <a:spcBef>
                <a:spcPts val="600"/>
              </a:spcBef>
              <a:spcAft>
                <a:spcPts val="0"/>
              </a:spcAft>
              <a:buSzPct val="80000"/>
              <a:buFont typeface="Wingdings 2"/>
              <a:buChar char=""/>
              <a:defRPr/>
            </a:pPr>
            <a:r>
              <a:rPr lang="en-US" sz="3200" dirty="0" smtClean="0"/>
              <a:t>Interactive Instrument Playing</a:t>
            </a:r>
          </a:p>
          <a:p>
            <a:pPr marL="823786" lvl="3" indent="-283464" fontAlgn="auto">
              <a:spcBef>
                <a:spcPts val="600"/>
              </a:spcBef>
              <a:spcAft>
                <a:spcPts val="0"/>
              </a:spcAft>
              <a:buSzPct val="80000"/>
              <a:buFont typeface="Wingdings 2"/>
              <a:buChar char=""/>
              <a:defRPr/>
            </a:pPr>
            <a:r>
              <a:rPr lang="en-US" dirty="0" smtClean="0"/>
              <a:t>Here family members can engage in music ensemble playing.</a:t>
            </a:r>
          </a:p>
          <a:p>
            <a:pPr marL="823786" lvl="3" indent="-283464" fontAlgn="auto">
              <a:spcBef>
                <a:spcPts val="600"/>
              </a:spcBef>
              <a:spcAft>
                <a:spcPts val="0"/>
              </a:spcAft>
              <a:buSzPct val="80000"/>
              <a:buFont typeface="Wingdings 2"/>
              <a:buChar char=""/>
              <a:defRPr/>
            </a:pPr>
            <a:r>
              <a:rPr lang="en-US" dirty="0" smtClean="0"/>
              <a:t>Structured versed Improvised</a:t>
            </a:r>
          </a:p>
          <a:p>
            <a:pPr marL="1023811" lvl="4" indent="-283464" fontAlgn="auto">
              <a:spcBef>
                <a:spcPts val="600"/>
              </a:spcBef>
              <a:spcAft>
                <a:spcPts val="0"/>
              </a:spcAft>
              <a:buSzPct val="80000"/>
              <a:buFont typeface="Wingdings 2"/>
              <a:buChar char=""/>
              <a:defRPr/>
            </a:pPr>
            <a:r>
              <a:rPr lang="en-US" dirty="0" smtClean="0"/>
              <a:t>Structured playing would utilize charts [melodic and rhythmic] color, number, or word coded.  Each member would have a part to play in the ensemble.</a:t>
            </a:r>
          </a:p>
          <a:p>
            <a:pPr marL="1023811" lvl="4" indent="-283464" fontAlgn="auto">
              <a:spcBef>
                <a:spcPts val="600"/>
              </a:spcBef>
              <a:spcAft>
                <a:spcPts val="0"/>
              </a:spcAft>
              <a:buSzPct val="80000"/>
              <a:buFont typeface="Wingdings 2"/>
              <a:buChar char=""/>
              <a:defRPr/>
            </a:pPr>
            <a:r>
              <a:rPr lang="en-US" dirty="0" smtClean="0"/>
              <a:t>Improvised playing would utilize each persons inspiration to create a unique musical sound.  Each person would have an instrument and would contribute a rhythm or melody generated by the individual yet synchronized and harmonized with the group as a whole</a:t>
            </a:r>
          </a:p>
          <a:p>
            <a:pPr marL="640080" lvl="1" indent="-237744" fontAlgn="auto">
              <a:spcAft>
                <a:spcPts val="0"/>
              </a:spcAft>
              <a:buFont typeface="Verdana"/>
              <a:buChar char="◦"/>
              <a:defRPr/>
            </a:pP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satMod val="130000"/>
                  </a:schemeClr>
                </a:solidFill>
              </a:rPr>
              <a:t>Music Therapy Applications</a:t>
            </a:r>
            <a:endParaRPr lang="en-US" dirty="0"/>
          </a:p>
        </p:txBody>
      </p:sp>
      <p:sp>
        <p:nvSpPr>
          <p:cNvPr id="3" name="Content Placeholder 2"/>
          <p:cNvSpPr>
            <a:spLocks noGrp="1"/>
          </p:cNvSpPr>
          <p:nvPr>
            <p:ph idx="1"/>
          </p:nvPr>
        </p:nvSpPr>
        <p:spPr/>
        <p:txBody>
          <a:bodyPr/>
          <a:lstStyle/>
          <a:p>
            <a:pPr marL="365125" lvl="1" indent="-282575">
              <a:spcBef>
                <a:spcPts val="600"/>
              </a:spcBef>
              <a:buSzPct val="80000"/>
              <a:buFont typeface="Wingdings 2" pitchFamily="18" charset="2"/>
              <a:buChar char=""/>
            </a:pPr>
            <a:r>
              <a:rPr lang="en-US" sz="3600" dirty="0" smtClean="0"/>
              <a:t>Awareness and Rapport</a:t>
            </a:r>
          </a:p>
          <a:p>
            <a:pPr lvl="1"/>
            <a:r>
              <a:rPr lang="en-US" dirty="0" smtClean="0"/>
              <a:t>Song Writing</a:t>
            </a:r>
          </a:p>
          <a:p>
            <a:pPr lvl="2"/>
            <a:r>
              <a:rPr lang="en-US" dirty="0" smtClean="0"/>
              <a:t>Take a structured ensemble and change the words to personalize them to the family</a:t>
            </a:r>
          </a:p>
          <a:p>
            <a:pPr lvl="3"/>
            <a:r>
              <a:rPr lang="en-US" dirty="0" smtClean="0"/>
              <a:t>Favorite Things [sports, food, music,  color, etc]</a:t>
            </a:r>
          </a:p>
          <a:p>
            <a:pPr lvl="3"/>
            <a:r>
              <a:rPr lang="en-US" dirty="0" smtClean="0"/>
              <a:t>Things not liked [sports, food, music, color, etc]</a:t>
            </a:r>
          </a:p>
          <a:p>
            <a:pPr lvl="3"/>
            <a:r>
              <a:rPr lang="en-US" dirty="0" smtClean="0"/>
              <a:t>Family Rules</a:t>
            </a:r>
          </a:p>
          <a:p>
            <a:pPr lvl="3">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tx2">
                    <a:satMod val="130000"/>
                  </a:schemeClr>
                </a:solidFill>
              </a:rPr>
              <a:t>Why Music Therapy?</a:t>
            </a:r>
            <a:endParaRPr lang="en-US" dirty="0">
              <a:solidFill>
                <a:schemeClr val="tx2">
                  <a:satMod val="130000"/>
                </a:schemeClr>
              </a:solidFill>
            </a:endParaRPr>
          </a:p>
        </p:txBody>
      </p:sp>
      <p:sp>
        <p:nvSpPr>
          <p:cNvPr id="3" name="Content Placeholder 2"/>
          <p:cNvSpPr>
            <a:spLocks noGrp="1"/>
          </p:cNvSpPr>
          <p:nvPr>
            <p:ph idx="1"/>
          </p:nvPr>
        </p:nvSpPr>
        <p:spPr/>
        <p:txBody>
          <a:bodyPr>
            <a:normAutofit lnSpcReduction="10000"/>
          </a:bodyPr>
          <a:lstStyle/>
          <a:p>
            <a:pPr marL="365760" indent="-283464" fontAlgn="auto">
              <a:spcAft>
                <a:spcPts val="0"/>
              </a:spcAft>
              <a:buFont typeface="Wingdings 2"/>
              <a:buChar char=""/>
              <a:defRPr/>
            </a:pPr>
            <a:r>
              <a:rPr lang="en-US" dirty="0" smtClean="0"/>
              <a:t>Inherently non threatening</a:t>
            </a:r>
          </a:p>
          <a:p>
            <a:pPr marL="365760" indent="-283464" fontAlgn="auto">
              <a:spcAft>
                <a:spcPts val="0"/>
              </a:spcAft>
              <a:buFont typeface="Wingdings 2"/>
              <a:buChar char=""/>
              <a:defRPr/>
            </a:pPr>
            <a:r>
              <a:rPr lang="en-US" dirty="0" smtClean="0"/>
              <a:t>It is an inviting medium for children</a:t>
            </a:r>
          </a:p>
          <a:p>
            <a:pPr marL="365760" indent="-283464" fontAlgn="auto">
              <a:spcAft>
                <a:spcPts val="0"/>
              </a:spcAft>
              <a:buFont typeface="Wingdings 2"/>
              <a:buChar char=""/>
              <a:defRPr/>
            </a:pPr>
            <a:r>
              <a:rPr lang="en-US" dirty="0" smtClean="0"/>
              <a:t>Offers a safe environment to explore feelings, behaviors, and therapeutic issues</a:t>
            </a:r>
          </a:p>
          <a:p>
            <a:pPr marL="365760" indent="-283464" fontAlgn="auto">
              <a:spcAft>
                <a:spcPts val="0"/>
              </a:spcAft>
              <a:buFont typeface="Wingdings 2"/>
              <a:buChar char=""/>
              <a:defRPr/>
            </a:pPr>
            <a:r>
              <a:rPr lang="en-US" dirty="0" smtClean="0"/>
              <a:t>Helps children build self- image</a:t>
            </a:r>
          </a:p>
          <a:p>
            <a:pPr marL="365760" indent="-283464" fontAlgn="auto">
              <a:spcAft>
                <a:spcPts val="0"/>
              </a:spcAft>
              <a:buFont typeface="Wingdings 2"/>
              <a:buChar char=""/>
              <a:defRPr/>
            </a:pPr>
            <a:r>
              <a:rPr lang="en-US" dirty="0" smtClean="0"/>
              <a:t>Help children address issues of mourning and abandonment</a:t>
            </a:r>
          </a:p>
          <a:p>
            <a:pPr marL="365760" indent="-283464" fontAlgn="auto">
              <a:spcAft>
                <a:spcPts val="0"/>
              </a:spcAft>
              <a:buFont typeface="Wingdings 2"/>
              <a:buChar char=""/>
              <a:defRPr/>
            </a:pPr>
            <a:r>
              <a:rPr lang="en-US" dirty="0" smtClean="0"/>
              <a:t>Help children develop pro-social skills and improve social reciprocity.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Music Therapy Applications</a:t>
            </a:r>
            <a:endParaRPr lang="en-US" dirty="0"/>
          </a:p>
        </p:txBody>
      </p:sp>
      <p:sp>
        <p:nvSpPr>
          <p:cNvPr id="3" name="Content Placeholder 2"/>
          <p:cNvSpPr>
            <a:spLocks noGrp="1"/>
          </p:cNvSpPr>
          <p:nvPr>
            <p:ph idx="1"/>
          </p:nvPr>
        </p:nvSpPr>
        <p:spPr/>
        <p:txBody>
          <a:bodyPr/>
          <a:lstStyle/>
          <a:p>
            <a:r>
              <a:rPr lang="en-US" dirty="0" smtClean="0"/>
              <a:t>Listening/ Following Directions</a:t>
            </a:r>
          </a:p>
          <a:p>
            <a:pPr lvl="1"/>
            <a:r>
              <a:rPr lang="en-US" dirty="0" smtClean="0"/>
              <a:t>Music tasks designed in which the participant(s) listen for then respond to specified cues</a:t>
            </a:r>
          </a:p>
          <a:p>
            <a:pPr lvl="2"/>
            <a:r>
              <a:rPr lang="en-US" dirty="0" smtClean="0"/>
              <a:t>Sound such as a whistle blowing,  specific rhythm pattern,  specific song or lyrics in a song “Boom Shake the Room, ” melodies the cue movement  “Listen and Move”  Steve and Greg, and different sections of the song “Beat It”  Michael Jackson.</a:t>
            </a:r>
          </a:p>
          <a:p>
            <a:r>
              <a:rPr lang="en-US" dirty="0" smtClean="0"/>
              <a:t>Children with attention deficits may require attention training as well. </a:t>
            </a:r>
          </a:p>
          <a:p>
            <a:pPr lvl="3"/>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Music Applications</a:t>
            </a:r>
            <a:endParaRPr lang="en-US" dirty="0"/>
          </a:p>
        </p:txBody>
      </p:sp>
      <p:sp>
        <p:nvSpPr>
          <p:cNvPr id="3" name="Content Placeholder 2"/>
          <p:cNvSpPr>
            <a:spLocks noGrp="1"/>
          </p:cNvSpPr>
          <p:nvPr>
            <p:ph idx="1"/>
          </p:nvPr>
        </p:nvSpPr>
        <p:spPr/>
        <p:txBody>
          <a:bodyPr/>
          <a:lstStyle/>
          <a:p>
            <a:r>
              <a:rPr lang="en-US" dirty="0" smtClean="0"/>
              <a:t>Listening/ Following direction continued</a:t>
            </a:r>
          </a:p>
          <a:p>
            <a:pPr lvl="1"/>
            <a:r>
              <a:rPr lang="en-US" dirty="0" smtClean="0"/>
              <a:t>Concept song teaching listening steps</a:t>
            </a:r>
          </a:p>
          <a:p>
            <a:pPr lvl="2"/>
            <a:r>
              <a:rPr lang="en-US" dirty="0" smtClean="0"/>
              <a:t>“Stop Look and Listen”  </a:t>
            </a:r>
            <a:r>
              <a:rPr lang="en-US" dirty="0" err="1" smtClean="0"/>
              <a:t>Ronna</a:t>
            </a:r>
            <a:r>
              <a:rPr lang="en-US" dirty="0" smtClean="0"/>
              <a:t> Kaplan</a:t>
            </a:r>
          </a:p>
          <a:p>
            <a:pPr lvl="3"/>
            <a:r>
              <a:rPr lang="en-US" dirty="0" smtClean="0"/>
              <a:t>Use the song to cue the child’s listening skills</a:t>
            </a:r>
          </a:p>
          <a:p>
            <a:pPr lvl="3"/>
            <a:r>
              <a:rPr lang="en-US" dirty="0" smtClean="0"/>
              <a:t>Fade music to words</a:t>
            </a:r>
          </a:p>
          <a:p>
            <a:pPr lvl="3"/>
            <a:r>
              <a:rPr lang="en-US" dirty="0" smtClean="0"/>
              <a:t>Fade out words</a:t>
            </a:r>
          </a:p>
          <a:p>
            <a:pPr lvl="1"/>
            <a:r>
              <a:rPr lang="en-US" dirty="0" smtClean="0"/>
              <a:t>Concept song to teach steps for following directions.</a:t>
            </a:r>
          </a:p>
          <a:p>
            <a:pPr lvl="2"/>
            <a:r>
              <a:rPr lang="en-US" dirty="0" smtClean="0"/>
              <a:t>“Do what I’m told”  Anne M. Reed</a:t>
            </a:r>
          </a:p>
          <a:p>
            <a:r>
              <a:rPr lang="en-US" dirty="0" smtClean="0"/>
              <a:t>Any of the concept songs can be performed as an ensemble.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152400"/>
            <a:ext cx="7499350" cy="1143000"/>
          </a:xfrm>
        </p:spPr>
        <p:txBody>
          <a:bodyPr/>
          <a:lstStyle/>
          <a:p>
            <a:pPr algn="ctr"/>
            <a:r>
              <a:rPr lang="en-US" dirty="0" smtClean="0"/>
              <a:t>Music Therapy Applications</a:t>
            </a:r>
            <a:endParaRPr lang="en-US" dirty="0"/>
          </a:p>
        </p:txBody>
      </p:sp>
      <p:sp>
        <p:nvSpPr>
          <p:cNvPr id="3" name="Content Placeholder 2"/>
          <p:cNvSpPr>
            <a:spLocks noGrp="1"/>
          </p:cNvSpPr>
          <p:nvPr>
            <p:ph idx="1"/>
          </p:nvPr>
        </p:nvSpPr>
        <p:spPr>
          <a:xfrm>
            <a:off x="914400" y="1295400"/>
            <a:ext cx="8020050" cy="5867400"/>
          </a:xfrm>
        </p:spPr>
        <p:txBody>
          <a:bodyPr/>
          <a:lstStyle/>
          <a:p>
            <a:r>
              <a:rPr lang="en-US" dirty="0" smtClean="0"/>
              <a:t>Personal Boundaries</a:t>
            </a:r>
          </a:p>
          <a:p>
            <a:pPr lvl="2"/>
            <a:r>
              <a:rPr lang="en-US" sz="2200" dirty="0" smtClean="0"/>
              <a:t>Using interactive instrument playing, instrumental improvisation,</a:t>
            </a:r>
          </a:p>
          <a:p>
            <a:pPr lvl="2"/>
            <a:r>
              <a:rPr lang="en-US" sz="2200" dirty="0" smtClean="0"/>
              <a:t>Concept songs about good touches and bad touches</a:t>
            </a:r>
          </a:p>
          <a:p>
            <a:pPr lvl="2"/>
            <a:r>
              <a:rPr lang="en-US" sz="2200" dirty="0" smtClean="0"/>
              <a:t>Song writing about personal space and boundaries</a:t>
            </a:r>
          </a:p>
          <a:p>
            <a:pPr lvl="3"/>
            <a:r>
              <a:rPr lang="en-US" sz="2200" dirty="0" smtClean="0"/>
              <a:t>Social Space [Common rooms]</a:t>
            </a:r>
          </a:p>
          <a:p>
            <a:pPr lvl="3"/>
            <a:r>
              <a:rPr lang="en-US" sz="2200" dirty="0" smtClean="0"/>
              <a:t>Personal Space [ Individual rooms, belongings]</a:t>
            </a:r>
          </a:p>
          <a:p>
            <a:pPr lvl="3"/>
            <a:r>
              <a:rPr lang="en-US" sz="2200" dirty="0" smtClean="0"/>
              <a:t>Intimate Space [physical interactions]</a:t>
            </a:r>
          </a:p>
          <a:p>
            <a:pPr lvl="2"/>
            <a:r>
              <a:rPr lang="en-US" sz="2200" dirty="0" smtClean="0"/>
              <a:t>Music and movement- role play boundaries “You Can’t Touch This” by MC Hammer [</a:t>
            </a:r>
            <a:r>
              <a:rPr lang="en-US" sz="2200" dirty="0" err="1" smtClean="0"/>
              <a:t>hoola</a:t>
            </a:r>
            <a:r>
              <a:rPr lang="en-US" sz="2200" dirty="0" smtClean="0"/>
              <a:t> hoops], Paddle Drum Chants </a:t>
            </a:r>
          </a:p>
          <a:p>
            <a:pPr lvl="2"/>
            <a:r>
              <a:rPr lang="en-US" sz="2200" dirty="0" smtClean="0"/>
              <a:t>Reciprocal Drumming (Interactive Instrument Playing)</a:t>
            </a:r>
          </a:p>
          <a:p>
            <a:pPr lvl="2"/>
            <a:r>
              <a:rPr lang="en-US" sz="2200" dirty="0" smtClean="0"/>
              <a:t>Lyric Analysis/ Interpretation [Abuse histories]</a:t>
            </a:r>
          </a:p>
          <a:p>
            <a:pPr lvl="2"/>
            <a:endParaRPr lang="en-US" sz="2000"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Music Therapy Applications</a:t>
            </a:r>
            <a:endParaRPr lang="en-US" dirty="0"/>
          </a:p>
        </p:txBody>
      </p:sp>
      <p:sp>
        <p:nvSpPr>
          <p:cNvPr id="3" name="Content Placeholder 2"/>
          <p:cNvSpPr>
            <a:spLocks noGrp="1"/>
          </p:cNvSpPr>
          <p:nvPr>
            <p:ph idx="1"/>
          </p:nvPr>
        </p:nvSpPr>
        <p:spPr>
          <a:xfrm>
            <a:off x="990600" y="1371600"/>
            <a:ext cx="8153400" cy="4800600"/>
          </a:xfrm>
        </p:spPr>
        <p:txBody>
          <a:bodyPr/>
          <a:lstStyle/>
          <a:p>
            <a:r>
              <a:rPr lang="en-US" dirty="0" smtClean="0"/>
              <a:t>Personal Boundaries Continued</a:t>
            </a:r>
          </a:p>
          <a:p>
            <a:pPr lvl="1"/>
            <a:r>
              <a:rPr lang="en-US" dirty="0" smtClean="0"/>
              <a:t>India </a:t>
            </a:r>
            <a:r>
              <a:rPr lang="en-US" dirty="0" err="1" smtClean="0"/>
              <a:t>Arie</a:t>
            </a:r>
            <a:r>
              <a:rPr lang="en-US" dirty="0" smtClean="0"/>
              <a:t>- “Strength, Courage and Wisdom,” Beautiful Flower,” “There’s Hope,” “Wings of Forgiveness,” and “I Choose”</a:t>
            </a:r>
          </a:p>
          <a:p>
            <a:pPr lvl="1"/>
            <a:r>
              <a:rPr lang="en-US" dirty="0" smtClean="0"/>
              <a:t>Destiny’s Child- “Story of Beauty” and “Survivor”</a:t>
            </a:r>
          </a:p>
          <a:p>
            <a:pPr lvl="1"/>
            <a:r>
              <a:rPr lang="en-US" dirty="0" smtClean="0"/>
              <a:t>Christina Aguilera- “Soar,” “Fighter,” “Reflection,”</a:t>
            </a:r>
          </a:p>
          <a:p>
            <a:pPr lvl="1"/>
            <a:r>
              <a:rPr lang="en-US" dirty="0" smtClean="0"/>
              <a:t>“I Will Get There” by </a:t>
            </a:r>
            <a:r>
              <a:rPr lang="en-US" dirty="0" err="1" smtClean="0"/>
              <a:t>Boyz</a:t>
            </a:r>
            <a:r>
              <a:rPr lang="en-US" dirty="0" smtClean="0"/>
              <a:t> II Men</a:t>
            </a:r>
          </a:p>
          <a:p>
            <a:pPr lvl="1"/>
            <a:r>
              <a:rPr lang="en-US" dirty="0" smtClean="0"/>
              <a:t>“I Can Be” by </a:t>
            </a:r>
            <a:r>
              <a:rPr lang="en-US" dirty="0" err="1" smtClean="0"/>
              <a:t>Taio</a:t>
            </a:r>
            <a:r>
              <a:rPr lang="en-US" dirty="0" smtClean="0"/>
              <a:t> Cruz</a:t>
            </a:r>
          </a:p>
          <a:p>
            <a:pPr lvl="1"/>
            <a:r>
              <a:rPr lang="en-US" dirty="0" smtClean="0"/>
              <a:t>“Perfect” by Pink (there is a reference to drinking a beer)</a:t>
            </a:r>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tx2">
                    <a:satMod val="130000"/>
                  </a:schemeClr>
                </a:solidFill>
              </a:rPr>
              <a:t>Music Therapy Applications</a:t>
            </a:r>
            <a:endParaRPr lang="en-US" dirty="0">
              <a:solidFill>
                <a:schemeClr val="tx2">
                  <a:satMod val="130000"/>
                </a:schemeClr>
              </a:solidFill>
            </a:endParaRPr>
          </a:p>
        </p:txBody>
      </p:sp>
      <p:sp>
        <p:nvSpPr>
          <p:cNvPr id="3" name="Content Placeholder 2"/>
          <p:cNvSpPr>
            <a:spLocks noGrp="1"/>
          </p:cNvSpPr>
          <p:nvPr>
            <p:ph idx="1"/>
          </p:nvPr>
        </p:nvSpPr>
        <p:spPr>
          <a:xfrm>
            <a:off x="990600" y="1447800"/>
            <a:ext cx="8153400" cy="5105400"/>
          </a:xfrm>
        </p:spPr>
        <p:txBody>
          <a:bodyPr>
            <a:normAutofit/>
          </a:bodyPr>
          <a:lstStyle/>
          <a:p>
            <a:pPr marL="365760" lvl="1" indent="-283464" fontAlgn="auto">
              <a:spcBef>
                <a:spcPts val="600"/>
              </a:spcBef>
              <a:spcAft>
                <a:spcPts val="0"/>
              </a:spcAft>
              <a:buSzPct val="80000"/>
              <a:buFont typeface="Wingdings 2"/>
              <a:buChar char=""/>
              <a:defRPr/>
            </a:pPr>
            <a:r>
              <a:rPr lang="en-US" sz="3200" dirty="0" smtClean="0"/>
              <a:t>Being nice/ managing anger</a:t>
            </a:r>
          </a:p>
          <a:p>
            <a:pPr marL="365760" lvl="1" indent="-283464" fontAlgn="auto">
              <a:spcBef>
                <a:spcPts val="600"/>
              </a:spcBef>
              <a:spcAft>
                <a:spcPts val="0"/>
              </a:spcAft>
              <a:buSzPct val="80000"/>
              <a:buFont typeface="Wingdings 2"/>
              <a:buChar char=""/>
              <a:defRPr/>
            </a:pPr>
            <a:r>
              <a:rPr lang="en-US" sz="3200" dirty="0" smtClean="0"/>
              <a:t>Teaching how to appropriately communicate feelings and manage anger aggression</a:t>
            </a:r>
          </a:p>
          <a:p>
            <a:pPr marL="886968" lvl="2" fontAlgn="auto">
              <a:spcAft>
                <a:spcPts val="0"/>
              </a:spcAft>
              <a:buFont typeface="Wingdings 2"/>
              <a:buNone/>
              <a:defRPr/>
            </a:pPr>
            <a:r>
              <a:rPr lang="en-US" dirty="0" smtClean="0"/>
              <a:t>Song Writing about feelings, feeling trigger- “Express Yourself.”</a:t>
            </a:r>
          </a:p>
          <a:p>
            <a:pPr marL="886968" lvl="2" fontAlgn="auto">
              <a:spcAft>
                <a:spcPts val="0"/>
              </a:spcAft>
              <a:buFont typeface="Wingdings 2"/>
              <a:buChar char=""/>
              <a:defRPr/>
            </a:pPr>
            <a:r>
              <a:rPr lang="en-US" dirty="0" smtClean="0"/>
              <a:t>Song Writing about family rules, expectations, daily schedules etc.  </a:t>
            </a:r>
          </a:p>
          <a:p>
            <a:pPr marL="886968" lvl="2" fontAlgn="auto">
              <a:spcAft>
                <a:spcPts val="0"/>
              </a:spcAft>
              <a:buFont typeface="Wingdings 2"/>
              <a:buChar char=""/>
              <a:defRPr/>
            </a:pPr>
            <a:r>
              <a:rPr lang="en-US" dirty="0" smtClean="0"/>
              <a:t>Music applications that practice relaxation techniques such as breathing and counting- “Beat It” by Michael Jackson</a:t>
            </a:r>
          </a:p>
          <a:p>
            <a:pPr marL="886968" lvl="2" fontAlgn="auto">
              <a:spcAft>
                <a:spcPts val="0"/>
              </a:spcAft>
              <a:buFont typeface="Wingdings 2"/>
              <a:buChar char=""/>
              <a:defRPr/>
            </a:pPr>
            <a:r>
              <a:rPr lang="en-US" dirty="0" smtClean="0"/>
              <a:t>Create a relaxation CD</a:t>
            </a:r>
          </a:p>
          <a:p>
            <a:pPr marL="640080" lvl="1" indent="-237744" fontAlgn="auto">
              <a:spcAft>
                <a:spcPts val="0"/>
              </a:spcAft>
              <a:buFont typeface="Verdana"/>
              <a:buChar char="◦"/>
              <a:defRPr/>
            </a:pP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Music Therapy Applications</a:t>
            </a:r>
            <a:endParaRPr lang="en-US" dirty="0"/>
          </a:p>
        </p:txBody>
      </p:sp>
      <p:sp>
        <p:nvSpPr>
          <p:cNvPr id="3" name="Content Placeholder 2"/>
          <p:cNvSpPr>
            <a:spLocks noGrp="1"/>
          </p:cNvSpPr>
          <p:nvPr>
            <p:ph idx="1"/>
          </p:nvPr>
        </p:nvSpPr>
        <p:spPr>
          <a:xfrm>
            <a:off x="990600" y="1447800"/>
            <a:ext cx="7943850" cy="5410200"/>
          </a:xfrm>
        </p:spPr>
        <p:txBody>
          <a:bodyPr/>
          <a:lstStyle/>
          <a:p>
            <a:r>
              <a:rPr lang="en-US" dirty="0" smtClean="0"/>
              <a:t>Problem Solving</a:t>
            </a:r>
          </a:p>
          <a:p>
            <a:pPr lvl="1"/>
            <a:r>
              <a:rPr lang="en-US" dirty="0" smtClean="0"/>
              <a:t>Concept song teaching the problem solving steps</a:t>
            </a:r>
          </a:p>
          <a:p>
            <a:pPr lvl="1"/>
            <a:r>
              <a:rPr lang="en-US" dirty="0" smtClean="0"/>
              <a:t>Discussion question and themes in which you apply the steps to social scenarios</a:t>
            </a:r>
          </a:p>
          <a:p>
            <a:pPr lvl="1"/>
            <a:r>
              <a:rPr lang="en-US" dirty="0" smtClean="0"/>
              <a:t>Instrument Instruction- presents learning challenges and ways</a:t>
            </a:r>
          </a:p>
          <a:p>
            <a:pPr lvl="1"/>
            <a:r>
              <a:rPr lang="en-US" dirty="0" smtClean="0"/>
              <a:t>Create problems in the music setting in which they have to apply the skill components</a:t>
            </a:r>
          </a:p>
          <a:p>
            <a:pPr lv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tx2">
                    <a:satMod val="130000"/>
                  </a:schemeClr>
                </a:solidFill>
              </a:rPr>
              <a:t>Conclusion</a:t>
            </a:r>
            <a:endParaRPr lang="en-US" dirty="0">
              <a:solidFill>
                <a:schemeClr val="tx2">
                  <a:satMod val="130000"/>
                </a:schemeClr>
              </a:solidFill>
            </a:endParaRPr>
          </a:p>
        </p:txBody>
      </p:sp>
      <p:sp>
        <p:nvSpPr>
          <p:cNvPr id="51202" name="Content Placeholder 2"/>
          <p:cNvSpPr>
            <a:spLocks noGrp="1"/>
          </p:cNvSpPr>
          <p:nvPr>
            <p:ph idx="1"/>
          </p:nvPr>
        </p:nvSpPr>
        <p:spPr>
          <a:xfrm>
            <a:off x="838200" y="1524000"/>
            <a:ext cx="8096250" cy="4800600"/>
          </a:xfrm>
        </p:spPr>
        <p:txBody>
          <a:bodyPr/>
          <a:lstStyle/>
          <a:p>
            <a:r>
              <a:rPr lang="en-US" dirty="0" smtClean="0"/>
              <a:t>Music therapy has enormous range and versatility to address needs of special needs adopted children</a:t>
            </a:r>
          </a:p>
          <a:p>
            <a:r>
              <a:rPr lang="en-US" dirty="0" smtClean="0"/>
              <a:t>Due to the nonthreatening and reinforcing nature of music, it may be ideally suited to work on social reciprocity.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solidFill>
                  <a:schemeClr val="tx2">
                    <a:satMod val="130000"/>
                  </a:schemeClr>
                </a:solidFill>
              </a:rPr>
              <a:t>Additional Resources</a:t>
            </a:r>
            <a:endParaRPr lang="en-US" dirty="0">
              <a:solidFill>
                <a:schemeClr val="tx2">
                  <a:satMod val="130000"/>
                </a:schemeClr>
              </a:solidFill>
            </a:endParaRPr>
          </a:p>
        </p:txBody>
      </p:sp>
      <p:sp>
        <p:nvSpPr>
          <p:cNvPr id="3" name="Content Placeholder 2"/>
          <p:cNvSpPr>
            <a:spLocks noGrp="1"/>
          </p:cNvSpPr>
          <p:nvPr>
            <p:ph idx="1"/>
          </p:nvPr>
        </p:nvSpPr>
        <p:spPr>
          <a:xfrm>
            <a:off x="990600" y="1447800"/>
            <a:ext cx="7943850" cy="4800600"/>
          </a:xfrm>
        </p:spPr>
        <p:txBody>
          <a:bodyPr>
            <a:normAutofit/>
          </a:bodyPr>
          <a:lstStyle/>
          <a:p>
            <a:pPr marL="365760" indent="-283464" fontAlgn="auto">
              <a:spcAft>
                <a:spcPts val="0"/>
              </a:spcAft>
              <a:buFont typeface="Wingdings 2"/>
              <a:buChar char=""/>
              <a:defRPr/>
            </a:pPr>
            <a:r>
              <a:rPr lang="en-US" sz="3000" dirty="0" smtClean="0"/>
              <a:t>Betts, D. (Ed.). (2003) </a:t>
            </a:r>
            <a:r>
              <a:rPr lang="en-US" sz="3000" i="1" dirty="0" smtClean="0"/>
              <a:t>Creative arts therapies approaches in adoption and foster care: Contemporary strategies for working with individuals and families. </a:t>
            </a:r>
            <a:r>
              <a:rPr lang="en-US" sz="3000" dirty="0" smtClean="0"/>
              <a:t>Springfield, IL: Charles C. Thomas</a:t>
            </a:r>
          </a:p>
          <a:p>
            <a:pPr marL="365760" indent="-283464" fontAlgn="auto">
              <a:spcAft>
                <a:spcPts val="0"/>
              </a:spcAft>
              <a:buNone/>
              <a:defRPr/>
            </a:pPr>
            <a:endParaRPr lang="en-US" dirty="0" smtClean="0"/>
          </a:p>
          <a:p>
            <a:pPr marL="365760" indent="-283464" fontAlgn="auto">
              <a:spcAft>
                <a:spcPts val="0"/>
              </a:spcAft>
              <a:buFont typeface="Wingdings 2"/>
              <a:buChar cha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371600"/>
            <a:ext cx="6497638" cy="2487613"/>
          </a:xfrm>
        </p:spPr>
        <p:txBody>
          <a:bodyPr>
            <a:normAutofit fontScale="90000"/>
          </a:bodyPr>
          <a:lstStyle/>
          <a:p>
            <a:pPr fontAlgn="auto">
              <a:spcAft>
                <a:spcPts val="0"/>
              </a:spcAft>
              <a:defRPr/>
            </a:pPr>
            <a:r>
              <a:rPr lang="en-US" sz="3200" dirty="0" smtClean="0">
                <a:solidFill>
                  <a:schemeClr val="tx2">
                    <a:satMod val="130000"/>
                  </a:schemeClr>
                </a:solidFill>
              </a:rPr>
              <a:t/>
            </a:r>
            <a:br>
              <a:rPr lang="en-US" sz="3200" dirty="0" smtClean="0">
                <a:solidFill>
                  <a:schemeClr val="tx2">
                    <a:satMod val="130000"/>
                  </a:schemeClr>
                </a:solidFill>
              </a:rPr>
            </a:br>
            <a:r>
              <a:rPr lang="en-US" sz="3200" dirty="0">
                <a:solidFill>
                  <a:schemeClr val="tx2">
                    <a:satMod val="130000"/>
                  </a:schemeClr>
                </a:solidFill>
              </a:rPr>
              <a:t/>
            </a:r>
            <a:br>
              <a:rPr lang="en-US" sz="3200" dirty="0">
                <a:solidFill>
                  <a:schemeClr val="tx2">
                    <a:satMod val="130000"/>
                  </a:schemeClr>
                </a:solidFill>
              </a:rPr>
            </a:br>
            <a:r>
              <a:rPr lang="en-US" sz="3200" dirty="0" smtClean="0">
                <a:solidFill>
                  <a:schemeClr val="tx2">
                    <a:satMod val="130000"/>
                  </a:schemeClr>
                </a:solidFill>
              </a:rPr>
              <a:t/>
            </a:r>
            <a:br>
              <a:rPr lang="en-US" sz="3200" dirty="0" smtClean="0">
                <a:solidFill>
                  <a:schemeClr val="tx2">
                    <a:satMod val="130000"/>
                  </a:schemeClr>
                </a:solidFill>
              </a:rPr>
            </a:br>
            <a:r>
              <a:rPr lang="en-US" sz="3200" dirty="0" smtClean="0">
                <a:solidFill>
                  <a:schemeClr val="tx2">
                    <a:satMod val="130000"/>
                  </a:schemeClr>
                </a:solidFill>
              </a:rPr>
              <a:t/>
            </a:r>
            <a:br>
              <a:rPr lang="en-US" sz="3200" dirty="0" smtClean="0">
                <a:solidFill>
                  <a:schemeClr val="tx2">
                    <a:satMod val="130000"/>
                  </a:schemeClr>
                </a:solidFill>
              </a:rPr>
            </a:br>
            <a:r>
              <a:rPr lang="en-US" sz="3200" dirty="0">
                <a:solidFill>
                  <a:schemeClr val="tx2">
                    <a:satMod val="130000"/>
                  </a:schemeClr>
                </a:solidFill>
              </a:rPr>
              <a:t/>
            </a:r>
            <a:br>
              <a:rPr lang="en-US" sz="3200" dirty="0">
                <a:solidFill>
                  <a:schemeClr val="tx2">
                    <a:satMod val="130000"/>
                  </a:schemeClr>
                </a:solidFill>
              </a:rPr>
            </a:br>
            <a:r>
              <a:rPr lang="en-US" sz="3200" dirty="0" smtClean="0">
                <a:solidFill>
                  <a:schemeClr val="tx2">
                    <a:satMod val="130000"/>
                  </a:schemeClr>
                </a:solidFill>
              </a:rPr>
              <a:t/>
            </a:r>
            <a:br>
              <a:rPr lang="en-US" sz="3200" dirty="0" smtClean="0">
                <a:solidFill>
                  <a:schemeClr val="tx2">
                    <a:satMod val="130000"/>
                  </a:schemeClr>
                </a:solidFill>
              </a:rPr>
            </a:br>
            <a:r>
              <a:rPr lang="en-US" sz="3200" dirty="0">
                <a:solidFill>
                  <a:schemeClr val="tx2">
                    <a:satMod val="130000"/>
                  </a:schemeClr>
                </a:solidFill>
              </a:rPr>
              <a:t/>
            </a:r>
            <a:br>
              <a:rPr lang="en-US" sz="3200" dirty="0">
                <a:solidFill>
                  <a:schemeClr val="tx2">
                    <a:satMod val="130000"/>
                  </a:schemeClr>
                </a:solidFill>
              </a:rPr>
            </a:br>
            <a:r>
              <a:rPr lang="en-US" sz="3200" dirty="0" smtClean="0">
                <a:solidFill>
                  <a:schemeClr val="tx2">
                    <a:satMod val="130000"/>
                  </a:schemeClr>
                </a:solidFill>
              </a:rPr>
              <a:t/>
            </a:r>
            <a:br>
              <a:rPr lang="en-US" sz="3200" dirty="0" smtClean="0">
                <a:solidFill>
                  <a:schemeClr val="tx2">
                    <a:satMod val="130000"/>
                  </a:schemeClr>
                </a:solidFill>
              </a:rPr>
            </a:br>
            <a:r>
              <a:rPr lang="en-US" sz="3200" dirty="0">
                <a:solidFill>
                  <a:schemeClr val="tx2">
                    <a:satMod val="130000"/>
                  </a:schemeClr>
                </a:solidFill>
              </a:rPr>
              <a:t/>
            </a:r>
            <a:br>
              <a:rPr lang="en-US" sz="3200" dirty="0">
                <a:solidFill>
                  <a:schemeClr val="tx2">
                    <a:satMod val="130000"/>
                  </a:schemeClr>
                </a:solidFill>
              </a:rPr>
            </a:br>
            <a:r>
              <a:rPr lang="en-US" sz="3200" dirty="0" smtClean="0">
                <a:solidFill>
                  <a:schemeClr val="tx2">
                    <a:satMod val="130000"/>
                  </a:schemeClr>
                </a:solidFill>
              </a:rPr>
              <a:t/>
            </a:r>
            <a:br>
              <a:rPr lang="en-US" sz="3200" dirty="0" smtClean="0">
                <a:solidFill>
                  <a:schemeClr val="tx2">
                    <a:satMod val="130000"/>
                  </a:schemeClr>
                </a:solidFill>
              </a:rPr>
            </a:br>
            <a:r>
              <a:rPr lang="en-US" sz="3200" dirty="0">
                <a:solidFill>
                  <a:schemeClr val="tx2">
                    <a:satMod val="130000"/>
                  </a:schemeClr>
                </a:solidFill>
              </a:rPr>
              <a:t/>
            </a:r>
            <a:br>
              <a:rPr lang="en-US" sz="3200" dirty="0">
                <a:solidFill>
                  <a:schemeClr val="tx2">
                    <a:satMod val="130000"/>
                  </a:schemeClr>
                </a:solidFill>
              </a:rPr>
            </a:br>
            <a:r>
              <a:rPr lang="en-US" sz="3200" dirty="0" smtClean="0">
                <a:solidFill>
                  <a:schemeClr val="tx2">
                    <a:satMod val="130000"/>
                  </a:schemeClr>
                </a:solidFill>
              </a:rPr>
              <a:t/>
            </a:r>
            <a:br>
              <a:rPr lang="en-US" sz="3200" dirty="0" smtClean="0">
                <a:solidFill>
                  <a:schemeClr val="tx2">
                    <a:satMod val="130000"/>
                  </a:schemeClr>
                </a:solidFill>
              </a:rPr>
            </a:br>
            <a:r>
              <a:rPr lang="en-US" sz="3200" dirty="0">
                <a:solidFill>
                  <a:schemeClr val="tx2">
                    <a:satMod val="130000"/>
                  </a:schemeClr>
                </a:solidFill>
              </a:rPr>
              <a:t/>
            </a:r>
            <a:br>
              <a:rPr lang="en-US" sz="3200" dirty="0">
                <a:solidFill>
                  <a:schemeClr val="tx2">
                    <a:satMod val="130000"/>
                  </a:schemeClr>
                </a:solidFill>
              </a:rPr>
            </a:br>
            <a:r>
              <a:rPr lang="en-US" sz="3200" dirty="0">
                <a:solidFill>
                  <a:schemeClr val="tx2">
                    <a:satMod val="130000"/>
                  </a:schemeClr>
                </a:solidFill>
              </a:rPr>
              <a:t/>
            </a:r>
            <a:br>
              <a:rPr lang="en-US" sz="3200" dirty="0">
                <a:solidFill>
                  <a:schemeClr val="tx2">
                    <a:satMod val="130000"/>
                  </a:schemeClr>
                </a:solidFill>
              </a:rPr>
            </a:br>
            <a:r>
              <a:rPr lang="en-US" sz="3200" dirty="0">
                <a:solidFill>
                  <a:schemeClr val="tx2">
                    <a:satMod val="130000"/>
                  </a:schemeClr>
                </a:solidFill>
              </a:rPr>
              <a:t/>
            </a:r>
            <a:br>
              <a:rPr lang="en-US" sz="3200" dirty="0">
                <a:solidFill>
                  <a:schemeClr val="tx2">
                    <a:satMod val="130000"/>
                  </a:schemeClr>
                </a:solidFill>
              </a:rPr>
            </a:br>
            <a:r>
              <a:rPr lang="en-US" sz="3200" dirty="0">
                <a:solidFill>
                  <a:schemeClr val="tx2">
                    <a:satMod val="130000"/>
                  </a:schemeClr>
                </a:solidFill>
              </a:rPr>
              <a:t>Research Findings and Clinical Implications for Special Needs Adopted Children: Selected Results from DHHS Study #90-CO-0960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6" name="Rectangle 36"/>
          <p:cNvSpPr>
            <a:spLocks noGrp="1" noChangeArrowheads="1"/>
          </p:cNvSpPr>
          <p:nvPr>
            <p:ph type="title"/>
          </p:nvPr>
        </p:nvSpPr>
        <p:spPr>
          <a:xfrm>
            <a:off x="457200" y="274638"/>
            <a:ext cx="8229600" cy="639762"/>
          </a:xfrm>
        </p:spPr>
        <p:txBody>
          <a:bodyPr>
            <a:normAutofit fontScale="90000"/>
          </a:bodyPr>
          <a:lstStyle/>
          <a:p>
            <a:pPr algn="ctr" fontAlgn="auto">
              <a:spcAft>
                <a:spcPts val="0"/>
              </a:spcAft>
              <a:defRPr/>
            </a:pPr>
            <a:r>
              <a:rPr lang="en-US" sz="4000" dirty="0" smtClean="0">
                <a:solidFill>
                  <a:schemeClr val="tx2">
                    <a:satMod val="130000"/>
                  </a:schemeClr>
                </a:solidFill>
              </a:rPr>
              <a:t>Study Design</a:t>
            </a:r>
          </a:p>
        </p:txBody>
      </p:sp>
      <p:graphicFrame>
        <p:nvGraphicFramePr>
          <p:cNvPr id="10306" name="Group 66"/>
          <p:cNvGraphicFramePr>
            <a:graphicFrameLocks noGrp="1"/>
          </p:cNvGraphicFramePr>
          <p:nvPr>
            <p:ph idx="1"/>
          </p:nvPr>
        </p:nvGraphicFramePr>
        <p:xfrm>
          <a:off x="1143000" y="1279525"/>
          <a:ext cx="7848600" cy="4511675"/>
        </p:xfrm>
        <a:graphic>
          <a:graphicData uri="http://schemas.openxmlformats.org/drawingml/2006/table">
            <a:tbl>
              <a:tblPr/>
              <a:tblGrid>
                <a:gridCol w="2034822"/>
                <a:gridCol w="2252839"/>
                <a:gridCol w="3560939"/>
              </a:tblGrid>
              <a:tr h="518233">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charset="0"/>
                          <a:ea typeface="ＭＳ Ｐゴシック" charset="0"/>
                          <a:cs typeface="Times New Roman" charset="0"/>
                        </a:rPr>
                        <a:t>Table 1. Study Design</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3993442">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ea typeface="ＭＳ Ｐゴシック" charset="0"/>
                          <a:cs typeface="Times New Roman" charset="0"/>
                        </a:rPr>
                        <a:t>Cohort I </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ea typeface="ＭＳ Ｐゴシック" charset="0"/>
                          <a:cs typeface="Times New Roman" charset="0"/>
                        </a:rPr>
                        <a:t>1976-1996</a:t>
                      </a:r>
                      <a:endParaRPr kumimoji="0" lang="en-US" sz="2400" b="0" i="1" u="none" strike="noStrike" cap="none" normalizeH="0" baseline="0" dirty="0">
                        <a:ln>
                          <a:noFill/>
                        </a:ln>
                        <a:solidFill>
                          <a:schemeClr val="tx1"/>
                        </a:solidFill>
                        <a:effectLst/>
                        <a:latin typeface="Times New Roman" charset="0"/>
                        <a:ea typeface="ＭＳ Ｐゴシック" charset="0"/>
                        <a:cs typeface="Times New Roman"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charset="0"/>
                          <a:ea typeface="ＭＳ Ｐゴシック" charset="0"/>
                          <a:cs typeface="Times New Roman" charset="0"/>
                        </a:rPr>
                        <a:t>N=202</a:t>
                      </a:r>
                      <a:endParaRPr kumimoji="0" lang="en-US" sz="2400" b="0" i="0" u="none" strike="noStrike" cap="none" normalizeH="0" baseline="0" dirty="0">
                        <a:ln>
                          <a:noFill/>
                        </a:ln>
                        <a:solidFill>
                          <a:schemeClr val="tx1"/>
                        </a:solidFill>
                        <a:effectLst/>
                        <a:latin typeface="Times New Roman" charset="0"/>
                        <a:ea typeface="ＭＳ Ｐゴシック" charset="0"/>
                        <a:cs typeface="Times New Roman"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ea typeface="ＭＳ Ｐゴシック" charset="0"/>
                          <a:cs typeface="Times New Roman" charset="0"/>
                        </a:rPr>
                        <a:t>Retrospective</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a:ln>
                          <a:noFill/>
                        </a:ln>
                        <a:solidFill>
                          <a:srgbClr val="000000"/>
                        </a:solidFill>
                        <a:effectLst/>
                        <a:latin typeface="Times New Roman" charset="0"/>
                        <a:ea typeface="ＭＳ Ｐゴシック" charset="0"/>
                        <a:cs typeface="Times New Roman"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rgbClr val="000000"/>
                          </a:solidFill>
                          <a:effectLst/>
                          <a:latin typeface="Times New Roman" charset="0"/>
                          <a:ea typeface="ＭＳ Ｐゴシック" charset="0"/>
                          <a:cs typeface="Times New Roman" charset="0"/>
                        </a:rPr>
                        <a:t>Comprehensive Chart Review &amp; Data Collection</a:t>
                      </a:r>
                      <a:r>
                        <a:rPr kumimoji="0" lang="en-US" sz="2400" b="0" i="0" u="none" strike="noStrike" cap="none" normalizeH="0" baseline="0" dirty="0">
                          <a:ln>
                            <a:noFill/>
                          </a:ln>
                          <a:solidFill>
                            <a:schemeClr val="tx1"/>
                          </a:solidFill>
                          <a:effectLst/>
                          <a:latin typeface="Arial" charset="0"/>
                          <a:ea typeface="ＭＳ Ｐゴシック" charset="0"/>
                        </a:rPr>
                        <a:t> </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cs typeface="Times New Roman" charset="0"/>
                        </a:rPr>
                        <a:t>Cohort II</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cs typeface="Times New Roman" charset="0"/>
                        </a:rPr>
                        <a:t>1997-2002</a:t>
                      </a:r>
                      <a:endParaRPr kumimoji="0" lang="en-US" sz="2400" b="0" i="1" u="none" strike="noStrike" cap="none" normalizeH="0" baseline="0">
                        <a:ln>
                          <a:noFill/>
                        </a:ln>
                        <a:solidFill>
                          <a:schemeClr val="tx1"/>
                        </a:solidFill>
                        <a:effectLst/>
                        <a:latin typeface="Times New Roman" charset="0"/>
                        <a:ea typeface="ＭＳ Ｐゴシック" charset="0"/>
                        <a:cs typeface="Times New Roman"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a:ln>
                            <a:noFill/>
                          </a:ln>
                          <a:solidFill>
                            <a:schemeClr val="tx1"/>
                          </a:solidFill>
                          <a:effectLst/>
                          <a:latin typeface="Times New Roman" charset="0"/>
                          <a:ea typeface="ＭＳ Ｐゴシック" charset="0"/>
                          <a:cs typeface="Times New Roman" charset="0"/>
                        </a:rPr>
                        <a:t>N=258</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ＭＳ Ｐゴシック" charset="0"/>
                          <a:cs typeface="Times New Roman" charset="0"/>
                        </a:rPr>
                        <a:t>Retrospective</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a:ln>
                          <a:noFill/>
                        </a:ln>
                        <a:solidFill>
                          <a:schemeClr val="tx1"/>
                        </a:solidFill>
                        <a:effectLst/>
                        <a:latin typeface="Times New Roman" charset="0"/>
                        <a:ea typeface="ＭＳ Ｐゴシック"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a:ln>
                            <a:noFill/>
                          </a:ln>
                          <a:solidFill>
                            <a:schemeClr val="tx1"/>
                          </a:solidFill>
                          <a:effectLst/>
                          <a:latin typeface="Times New Roman" charset="0"/>
                          <a:ea typeface="ＭＳ Ｐゴシック" charset="0"/>
                        </a:rPr>
                        <a:t>Comprehensive Chart Review &amp; Data Collection + some DSMD instrumentation</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ea typeface="ＭＳ Ｐゴシック" charset="0"/>
                          <a:cs typeface="Times New Roman" charset="0"/>
                        </a:rPr>
                        <a:t>Cohort III</a:t>
                      </a: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ea typeface="ＭＳ Ｐゴシック" charset="0"/>
                          <a:cs typeface="Times New Roman" charset="0"/>
                        </a:rPr>
                        <a:t>2002-2005</a:t>
                      </a:r>
                      <a:endParaRPr kumimoji="0" lang="en-US" sz="2400" b="0" i="1" u="none" strike="noStrike" cap="none" normalizeH="0" baseline="0" dirty="0">
                        <a:ln>
                          <a:noFill/>
                        </a:ln>
                        <a:solidFill>
                          <a:schemeClr val="tx1"/>
                        </a:solidFill>
                        <a:effectLst/>
                        <a:latin typeface="Times New Roman" charset="0"/>
                        <a:ea typeface="ＭＳ Ｐゴシック" charset="0"/>
                        <a:cs typeface="Times New Roman" charset="0"/>
                      </a:endParaRPr>
                    </a:p>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sz="2400" b="0" i="1" u="none" strike="noStrike" cap="none" normalizeH="0" baseline="0" dirty="0">
                          <a:ln>
                            <a:noFill/>
                          </a:ln>
                          <a:solidFill>
                            <a:schemeClr val="tx1"/>
                          </a:solidFill>
                          <a:effectLst/>
                          <a:latin typeface="Times New Roman" charset="0"/>
                          <a:ea typeface="ＭＳ Ｐゴシック" charset="0"/>
                          <a:cs typeface="Times New Roman" charset="0"/>
                        </a:rPr>
                        <a:t>N=104</a:t>
                      </a: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New Roman" charset="0"/>
                          <a:ea typeface="ＭＳ Ｐゴシック" charset="0"/>
                          <a:cs typeface="Times New Roman" charset="0"/>
                        </a:rPr>
                        <a:t>Prospective</a:t>
                      </a:r>
                    </a:p>
                    <a:p>
                      <a:pPr marL="342900" marR="0" lvl="0" indent="-342900" algn="ctr" defTabSz="914400" rtl="0" eaLnBrk="0" fontAlgn="base" latinLnBrk="0" hangingPunct="0">
                        <a:lnSpc>
                          <a:spcPct val="100000"/>
                        </a:lnSpc>
                        <a:spcBef>
                          <a:spcPct val="0"/>
                        </a:spcBef>
                        <a:spcAft>
                          <a:spcPct val="0"/>
                        </a:spcAft>
                        <a:buClrTx/>
                        <a:buSzTx/>
                        <a:buFontTx/>
                        <a:buNone/>
                        <a:tabLst/>
                      </a:pPr>
                      <a:endParaRPr kumimoji="0" lang="en-US" sz="2000" b="0" i="1" u="none" strike="noStrike" cap="none" normalizeH="0" baseline="0" dirty="0">
                        <a:ln>
                          <a:noFill/>
                        </a:ln>
                        <a:solidFill>
                          <a:schemeClr val="tx1"/>
                        </a:solidFill>
                        <a:effectLst/>
                        <a:latin typeface="Times New Roman" charset="0"/>
                        <a:ea typeface="ＭＳ Ｐゴシック"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2000" b="0" i="1" u="none" strike="noStrike" cap="none" normalizeH="0" baseline="0" dirty="0">
                          <a:ln>
                            <a:noFill/>
                          </a:ln>
                          <a:solidFill>
                            <a:schemeClr val="tx1"/>
                          </a:solidFill>
                          <a:effectLst/>
                          <a:latin typeface="Times New Roman" charset="0"/>
                          <a:ea typeface="ＭＳ Ｐゴシック" charset="0"/>
                        </a:rPr>
                        <a:t>Referral → Placement (T1) Comprehensive Retrospective Chart Review &amp; Data Collection → Finalization  (T2) → 90 day follow-up (T3) → 1-year follow-up (T4)</a:t>
                      </a:r>
                      <a:r>
                        <a:rPr kumimoji="0" lang="en-US" sz="2000" b="0" i="0" u="none" strike="noStrike" cap="none" normalizeH="0" baseline="0" dirty="0">
                          <a:ln>
                            <a:noFill/>
                          </a:ln>
                          <a:solidFill>
                            <a:schemeClr val="tx1"/>
                          </a:solidFill>
                          <a:effectLst/>
                          <a:latin typeface="Arial" charset="0"/>
                          <a:ea typeface="ＭＳ Ｐゴシック" charset="0"/>
                        </a:rPr>
                        <a:t> </a:t>
                      </a:r>
                      <a:r>
                        <a:rPr kumimoji="0" lang="en-US" sz="2000" b="0" i="1" u="none" strike="noStrike" cap="none" normalizeH="0" baseline="0" dirty="0">
                          <a:ln>
                            <a:noFill/>
                          </a:ln>
                          <a:solidFill>
                            <a:schemeClr val="tx1"/>
                          </a:solidFill>
                          <a:effectLst/>
                          <a:latin typeface="Times New Roman" charset="0"/>
                          <a:ea typeface="ＭＳ Ｐゴシック" charset="0"/>
                        </a:rPr>
                        <a:t>→ 2-year follow-up (T5)</a:t>
                      </a:r>
                      <a:r>
                        <a:rPr kumimoji="0" lang="en-US" sz="2000" b="0" i="0" u="none" strike="noStrike" cap="none" normalizeH="0" baseline="0" dirty="0">
                          <a:ln>
                            <a:noFill/>
                          </a:ln>
                          <a:solidFill>
                            <a:schemeClr val="tx1"/>
                          </a:solidFill>
                          <a:effectLst/>
                          <a:latin typeface="Arial" charset="0"/>
                          <a:ea typeface="ＭＳ Ｐゴシック" charset="0"/>
                        </a:rPr>
                        <a:t> </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2" name="Rectangle 6"/>
          <p:cNvSpPr>
            <a:spLocks noGrp="1" noChangeArrowheads="1"/>
          </p:cNvSpPr>
          <p:nvPr>
            <p:ph type="title"/>
          </p:nvPr>
        </p:nvSpPr>
        <p:spPr>
          <a:xfrm>
            <a:off x="914400" y="304800"/>
            <a:ext cx="8229600" cy="715963"/>
          </a:xfrm>
        </p:spPr>
        <p:txBody>
          <a:bodyPr/>
          <a:lstStyle/>
          <a:p>
            <a:pPr algn="ctr" fontAlgn="auto">
              <a:spcAft>
                <a:spcPts val="0"/>
              </a:spcAft>
              <a:defRPr/>
            </a:pPr>
            <a:r>
              <a:rPr lang="en-US" sz="3200" dirty="0" smtClean="0">
                <a:solidFill>
                  <a:schemeClr val="tx2">
                    <a:satMod val="130000"/>
                  </a:schemeClr>
                </a:solidFill>
              </a:rPr>
              <a:t>Mean &amp; Total Number of Placements</a:t>
            </a:r>
          </a:p>
        </p:txBody>
      </p:sp>
      <p:graphicFrame>
        <p:nvGraphicFramePr>
          <p:cNvPr id="23553" name="Object 1"/>
          <p:cNvGraphicFramePr>
            <a:graphicFrameLocks noGrp="1" noChangeAspect="1"/>
          </p:cNvGraphicFramePr>
          <p:nvPr>
            <p:ph sz="half" idx="1"/>
          </p:nvPr>
        </p:nvGraphicFramePr>
        <p:xfrm>
          <a:off x="990600" y="1447800"/>
          <a:ext cx="8077200" cy="1066800"/>
        </p:xfrm>
        <a:graphic>
          <a:graphicData uri="http://schemas.openxmlformats.org/presentationml/2006/ole">
            <mc:AlternateContent xmlns:mc="http://schemas.openxmlformats.org/markup-compatibility/2006">
              <mc:Choice xmlns:v="urn:schemas-microsoft-com:vml" Requires="v">
                <p:oleObj spid="_x0000_s23555" name="Worksheet" r:id="rId5" imgW="5851080" imgH="758520" progId="Excel.Sheet.8">
                  <p:embed/>
                </p:oleObj>
              </mc:Choice>
              <mc:Fallback>
                <p:oleObj name="Worksheet" r:id="rId5" imgW="5851080" imgH="758520" progId="Excel.Sheet.8">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1447800"/>
                        <a:ext cx="8077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23554" name="Object 2"/>
          <p:cNvGraphicFramePr>
            <a:graphicFrameLocks noGrp="1" noChangeAspect="1"/>
          </p:cNvGraphicFramePr>
          <p:nvPr>
            <p:ph sz="half" idx="2"/>
          </p:nvPr>
        </p:nvGraphicFramePr>
        <p:xfrm>
          <a:off x="1066800" y="3124200"/>
          <a:ext cx="8001000" cy="3384550"/>
        </p:xfrm>
        <a:graphic>
          <a:graphicData uri="http://schemas.openxmlformats.org/presentationml/2006/ole">
            <mc:AlternateContent xmlns:mc="http://schemas.openxmlformats.org/markup-compatibility/2006">
              <mc:Choice xmlns:v="urn:schemas-microsoft-com:vml" Requires="v">
                <p:oleObj spid="_x0000_s23556" name="Chart" r:id="rId8" imgW="6057946" imgH="2562317" progId="Excel.Sheet.8">
                  <p:embed/>
                </p:oleObj>
              </mc:Choice>
              <mc:Fallback>
                <p:oleObj name="Chart" r:id="rId8" imgW="6057946" imgH="2562317" progId="Excel.Sheet.8">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66800" y="3124200"/>
                        <a:ext cx="80010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274638"/>
            <a:ext cx="7499350" cy="1143000"/>
          </a:xfrm>
        </p:spPr>
        <p:txBody>
          <a:bodyPr rtlCol="0">
            <a:normAutofit fontScale="90000"/>
          </a:bodyPr>
          <a:lstStyle/>
          <a:p>
            <a:pPr fontAlgn="auto">
              <a:spcAft>
                <a:spcPts val="0"/>
              </a:spcAft>
              <a:defRPr/>
            </a:pPr>
            <a:r>
              <a:rPr lang="en-US" sz="3600" dirty="0" smtClean="0">
                <a:solidFill>
                  <a:schemeClr val="tx2">
                    <a:satMod val="130000"/>
                  </a:schemeClr>
                </a:solidFill>
              </a:rPr>
              <a:t>DHHS Study: Maltreatment History Prior to First Out-of-Home Placement</a:t>
            </a:r>
            <a:r>
              <a:rPr lang="en-US" dirty="0" smtClean="0">
                <a:solidFill>
                  <a:schemeClr val="tx2">
                    <a:satMod val="130000"/>
                  </a:schemeClr>
                </a:solidFill>
              </a:rPr>
              <a:t/>
            </a:r>
            <a:br>
              <a:rPr lang="en-US" dirty="0" smtClean="0">
                <a:solidFill>
                  <a:schemeClr val="tx2">
                    <a:satMod val="130000"/>
                  </a:schemeClr>
                </a:solidFill>
              </a:rPr>
            </a:br>
            <a:r>
              <a:rPr lang="en-US" sz="2000" dirty="0" smtClean="0">
                <a:solidFill>
                  <a:schemeClr val="tx2">
                    <a:satMod val="130000"/>
                  </a:schemeClr>
                </a:solidFill>
              </a:rPr>
              <a:t>(n = 254)</a:t>
            </a:r>
            <a:endParaRPr lang="en-US" sz="2000" dirty="0">
              <a:solidFill>
                <a:schemeClr val="tx2">
                  <a:satMod val="130000"/>
                </a:schemeClr>
              </a:solidFill>
            </a:endParaRPr>
          </a:p>
        </p:txBody>
      </p:sp>
      <p:graphicFrame>
        <p:nvGraphicFramePr>
          <p:cNvPr id="9217" name="Object 1"/>
          <p:cNvGraphicFramePr>
            <a:graphicFrameLocks/>
          </p:cNvGraphicFramePr>
          <p:nvPr/>
        </p:nvGraphicFramePr>
        <p:xfrm>
          <a:off x="1066800" y="1397000"/>
          <a:ext cx="7391400" cy="4851400"/>
        </p:xfrm>
        <a:graphic>
          <a:graphicData uri="http://schemas.openxmlformats.org/presentationml/2006/ole">
            <mc:AlternateContent xmlns:mc="http://schemas.openxmlformats.org/markup-compatibility/2006">
              <mc:Choice xmlns:v="urn:schemas-microsoft-com:vml" Requires="v">
                <p:oleObj spid="_x0000_s9218" name="Chart" r:id="rId5" imgW="7395089" imgH="4852837" progId="Excel.Sheet.8">
                  <p:embed/>
                </p:oleObj>
              </mc:Choice>
              <mc:Fallback>
                <p:oleObj name="Chart" r:id="rId5" imgW="7395089" imgH="4852837" progId="Excel.Sheet.8">
                  <p:embed/>
                  <p:pic>
                    <p:nvPicPr>
                      <p:cNvPr id="0" name="Picture 1"/>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1397000"/>
                        <a:ext cx="7391400" cy="4851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274638"/>
            <a:ext cx="8229600" cy="944562"/>
          </a:xfrm>
        </p:spPr>
        <p:txBody>
          <a:bodyPr rtlCol="0">
            <a:normAutofit fontScale="90000"/>
          </a:bodyPr>
          <a:lstStyle/>
          <a:p>
            <a:pPr fontAlgn="auto">
              <a:spcAft>
                <a:spcPts val="0"/>
              </a:spcAft>
              <a:defRPr/>
            </a:pPr>
            <a:r>
              <a:rPr lang="en-US" sz="3600" smtClean="0">
                <a:solidFill>
                  <a:schemeClr val="tx2">
                    <a:satMod val="130000"/>
                  </a:schemeClr>
                </a:solidFill>
              </a:rPr>
              <a:t>Death of a Parent, Sibling, Caretaker, or Significant Other</a:t>
            </a:r>
          </a:p>
        </p:txBody>
      </p:sp>
      <p:graphicFrame>
        <p:nvGraphicFramePr>
          <p:cNvPr id="3" name="Table 2"/>
          <p:cNvGraphicFramePr>
            <a:graphicFrameLocks noGrp="1"/>
          </p:cNvGraphicFramePr>
          <p:nvPr/>
        </p:nvGraphicFramePr>
        <p:xfrm>
          <a:off x="685800" y="1371600"/>
          <a:ext cx="8229600" cy="5303839"/>
        </p:xfrm>
        <a:graphic>
          <a:graphicData uri="http://schemas.openxmlformats.org/drawingml/2006/table">
            <a:tbl>
              <a:tblPr firstRow="1" bandRow="1">
                <a:tableStyleId>{5C22544A-7EE6-4342-B048-85BDC9FD1C3A}</a:tableStyleId>
              </a:tblPr>
              <a:tblGrid>
                <a:gridCol w="3630706"/>
                <a:gridCol w="1855694"/>
                <a:gridCol w="2743200"/>
              </a:tblGrid>
              <a:tr h="365782">
                <a:tc>
                  <a:txBody>
                    <a:bodyPr/>
                    <a:lstStyle/>
                    <a:p>
                      <a:r>
                        <a:rPr lang="en-US" sz="1800" baseline="0" dirty="0" smtClean="0"/>
                        <a:t>Relationship</a:t>
                      </a:r>
                      <a:endParaRPr lang="en-US" sz="1800" baseline="0" dirty="0"/>
                    </a:p>
                  </a:txBody>
                  <a:tcPr marT="45723" marB="45723"/>
                </a:tc>
                <a:tc>
                  <a:txBody>
                    <a:bodyPr/>
                    <a:lstStyle/>
                    <a:p>
                      <a:r>
                        <a:rPr lang="en-US" sz="1800" baseline="0" dirty="0" smtClean="0"/>
                        <a:t>Frequency</a:t>
                      </a:r>
                      <a:endParaRPr lang="en-US" sz="1800" baseline="0" dirty="0"/>
                    </a:p>
                  </a:txBody>
                  <a:tcPr marT="45723" marB="45723"/>
                </a:tc>
                <a:tc>
                  <a:txBody>
                    <a:bodyPr/>
                    <a:lstStyle/>
                    <a:p>
                      <a:r>
                        <a:rPr lang="en-US" sz="1800" baseline="0" dirty="0" smtClean="0"/>
                        <a:t>Percent</a:t>
                      </a:r>
                      <a:endParaRPr lang="en-US" sz="1800" baseline="0" dirty="0"/>
                    </a:p>
                  </a:txBody>
                  <a:tcPr marT="45723" marB="45723"/>
                </a:tc>
              </a:tr>
              <a:tr h="548673">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Biological mother</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13</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3.6%</a:t>
                      </a:r>
                    </a:p>
                  </a:txBody>
                  <a:tcPr marL="68580" marR="68580" marT="0" marB="0"/>
                </a:tc>
              </a:tr>
              <a:tr h="548673">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Biological father</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14</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3.9%</a:t>
                      </a:r>
                    </a:p>
                  </a:txBody>
                  <a:tcPr marL="68580" marR="68580" marT="0" marB="0"/>
                </a:tc>
              </a:tr>
              <a:tr h="548673">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Biological sibling</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20</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5.5%</a:t>
                      </a:r>
                    </a:p>
                  </a:txBody>
                  <a:tcPr marL="68580" marR="68580" marT="0" marB="0"/>
                </a:tc>
              </a:tr>
              <a:tr h="548673">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Other biological relative</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5</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1.4%</a:t>
                      </a:r>
                    </a:p>
                  </a:txBody>
                  <a:tcPr marL="68580" marR="68580" marT="0" marB="0"/>
                </a:tc>
              </a:tr>
              <a:tr h="548673">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Foster caregiver</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7</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1.9%</a:t>
                      </a:r>
                    </a:p>
                  </a:txBody>
                  <a:tcPr marL="68580" marR="68580" marT="0" marB="0"/>
                </a:tc>
              </a:tr>
              <a:tr h="548673">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Adoptive caregiver</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1</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0.3%</a:t>
                      </a:r>
                    </a:p>
                  </a:txBody>
                  <a:tcPr marL="68580" marR="68580" marT="0" marB="0"/>
                </a:tc>
              </a:tr>
              <a:tr h="548673">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Other </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3</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0.8%</a:t>
                      </a:r>
                    </a:p>
                  </a:txBody>
                  <a:tcPr marL="68580" marR="68580" marT="0" marB="0"/>
                </a:tc>
              </a:tr>
              <a:tr h="548673">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Multiple</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5</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1.4%</a:t>
                      </a:r>
                    </a:p>
                  </a:txBody>
                  <a:tcPr marL="68580" marR="68580" marT="0" marB="0"/>
                </a:tc>
              </a:tr>
              <a:tr h="548673">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Total</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68</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18.8%</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435100" y="274638"/>
            <a:ext cx="7499350" cy="1143000"/>
          </a:xfrm>
        </p:spPr>
        <p:txBody>
          <a:bodyPr>
            <a:normAutofit fontScale="90000"/>
          </a:bodyPr>
          <a:lstStyle/>
          <a:p>
            <a:pPr algn="ctr" fontAlgn="auto">
              <a:spcAft>
                <a:spcPts val="0"/>
              </a:spcAft>
              <a:defRPr/>
            </a:pPr>
            <a:r>
              <a:rPr lang="en-US" sz="3600" dirty="0">
                <a:solidFill>
                  <a:schemeClr val="tx2">
                    <a:satMod val="130000"/>
                  </a:schemeClr>
                </a:solidFill>
                <a:latin typeface="Calibri" charset="0"/>
              </a:rPr>
              <a:t>Immediate Family Member Incarcerated</a:t>
            </a:r>
          </a:p>
        </p:txBody>
      </p:sp>
      <p:graphicFrame>
        <p:nvGraphicFramePr>
          <p:cNvPr id="3" name="Table 2"/>
          <p:cNvGraphicFramePr>
            <a:graphicFrameLocks noGrp="1"/>
          </p:cNvGraphicFramePr>
          <p:nvPr/>
        </p:nvGraphicFramePr>
        <p:xfrm>
          <a:off x="1447800" y="1676400"/>
          <a:ext cx="7162800" cy="4114800"/>
        </p:xfrm>
        <a:graphic>
          <a:graphicData uri="http://schemas.openxmlformats.org/drawingml/2006/table">
            <a:tbl>
              <a:tblPr firstRow="1" bandRow="1">
                <a:tableStyleId>{5C22544A-7EE6-4342-B048-85BDC9FD1C3A}</a:tableStyleId>
              </a:tblPr>
              <a:tblGrid>
                <a:gridCol w="4457700"/>
                <a:gridCol w="1409700"/>
                <a:gridCol w="1295400"/>
              </a:tblGrid>
              <a:tr h="685800">
                <a:tc>
                  <a:txBody>
                    <a:bodyPr/>
                    <a:lstStyle/>
                    <a:p>
                      <a:pPr marL="0" marR="0" algn="l">
                        <a:lnSpc>
                          <a:spcPct val="200000"/>
                        </a:lnSpc>
                        <a:spcBef>
                          <a:spcPts val="0"/>
                        </a:spcBef>
                        <a:spcAft>
                          <a:spcPts val="0"/>
                        </a:spcAft>
                      </a:pPr>
                      <a:r>
                        <a:rPr lang="en-US" sz="1800" baseline="0" dirty="0"/>
                        <a:t>Relationship</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a:t>Frequency</a:t>
                      </a:r>
                      <a:endParaRPr lang="en-US" sz="1800" baseline="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dirty="0"/>
                        <a:t>Percent</a:t>
                      </a:r>
                      <a:endParaRPr lang="en-US" sz="1800" baseline="0" dirty="0">
                        <a:latin typeface="Times New Roman"/>
                        <a:ea typeface="Times New Roman"/>
                        <a:cs typeface="Times New Roman"/>
                      </a:endParaRPr>
                    </a:p>
                  </a:txBody>
                  <a:tcPr marL="68580" marR="68580" marT="0" marB="0"/>
                </a:tc>
              </a:tr>
              <a:tr h="685800">
                <a:tc>
                  <a:txBody>
                    <a:bodyPr/>
                    <a:lstStyle/>
                    <a:p>
                      <a:pPr marL="0" marR="0" algn="l">
                        <a:lnSpc>
                          <a:spcPct val="200000"/>
                        </a:lnSpc>
                        <a:spcBef>
                          <a:spcPts val="0"/>
                        </a:spcBef>
                        <a:spcAft>
                          <a:spcPts val="0"/>
                        </a:spcAft>
                      </a:pPr>
                      <a:r>
                        <a:rPr lang="en-US" sz="1800" baseline="0" dirty="0"/>
                        <a:t>Biological Mother</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dirty="0"/>
                        <a:t>60</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a:t>16.9%</a:t>
                      </a:r>
                      <a:endParaRPr lang="en-US" sz="1800" baseline="0">
                        <a:latin typeface="Times New Roman"/>
                        <a:ea typeface="Times New Roman"/>
                        <a:cs typeface="Times New Roman"/>
                      </a:endParaRPr>
                    </a:p>
                  </a:txBody>
                  <a:tcPr marL="68580" marR="68580" marT="0" marB="0"/>
                </a:tc>
              </a:tr>
              <a:tr h="685800">
                <a:tc>
                  <a:txBody>
                    <a:bodyPr/>
                    <a:lstStyle/>
                    <a:p>
                      <a:pPr marL="0" marR="0" algn="l">
                        <a:lnSpc>
                          <a:spcPct val="200000"/>
                        </a:lnSpc>
                        <a:spcBef>
                          <a:spcPts val="0"/>
                        </a:spcBef>
                        <a:spcAft>
                          <a:spcPts val="0"/>
                        </a:spcAft>
                      </a:pPr>
                      <a:r>
                        <a:rPr lang="en-US" sz="1800" baseline="0" dirty="0"/>
                        <a:t>Biological Father</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dirty="0"/>
                        <a:t>60</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a:t>16.6%</a:t>
                      </a:r>
                      <a:endParaRPr lang="en-US" sz="1800" baseline="0">
                        <a:latin typeface="Times New Roman"/>
                        <a:ea typeface="Times New Roman"/>
                        <a:cs typeface="Times New Roman"/>
                      </a:endParaRPr>
                    </a:p>
                  </a:txBody>
                  <a:tcPr marL="68580" marR="68580" marT="0" marB="0"/>
                </a:tc>
              </a:tr>
              <a:tr h="685800">
                <a:tc>
                  <a:txBody>
                    <a:bodyPr/>
                    <a:lstStyle/>
                    <a:p>
                      <a:pPr marL="0" marR="0" algn="l">
                        <a:lnSpc>
                          <a:spcPct val="200000"/>
                        </a:lnSpc>
                        <a:spcBef>
                          <a:spcPts val="0"/>
                        </a:spcBef>
                        <a:spcAft>
                          <a:spcPts val="0"/>
                        </a:spcAft>
                      </a:pPr>
                      <a:r>
                        <a:rPr lang="en-US" sz="1800" baseline="0"/>
                        <a:t>Biological Mother &amp; Biological Father</a:t>
                      </a:r>
                      <a:endParaRPr lang="en-US" sz="1800" baseline="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dirty="0"/>
                        <a:t>36</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a:t>9.9%</a:t>
                      </a:r>
                      <a:endParaRPr lang="en-US" sz="1800" baseline="0">
                        <a:latin typeface="Times New Roman"/>
                        <a:ea typeface="Times New Roman"/>
                        <a:cs typeface="Times New Roman"/>
                      </a:endParaRPr>
                    </a:p>
                  </a:txBody>
                  <a:tcPr marL="68580" marR="68580" marT="0" marB="0"/>
                </a:tc>
              </a:tr>
              <a:tr h="685800">
                <a:tc>
                  <a:txBody>
                    <a:bodyPr/>
                    <a:lstStyle/>
                    <a:p>
                      <a:pPr marL="0" marR="0" algn="l">
                        <a:lnSpc>
                          <a:spcPct val="200000"/>
                        </a:lnSpc>
                        <a:spcBef>
                          <a:spcPts val="0"/>
                        </a:spcBef>
                        <a:spcAft>
                          <a:spcPts val="0"/>
                        </a:spcAft>
                      </a:pPr>
                      <a:r>
                        <a:rPr lang="en-US" sz="1800" baseline="0"/>
                        <a:t>Biological Parent and Sibling</a:t>
                      </a:r>
                      <a:endParaRPr lang="en-US" sz="1800" baseline="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dirty="0"/>
                        <a:t>1</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dirty="0"/>
                        <a:t>0.3%</a:t>
                      </a:r>
                      <a:endParaRPr lang="en-US" sz="1800" baseline="0" dirty="0">
                        <a:latin typeface="Times New Roman"/>
                        <a:ea typeface="Times New Roman"/>
                        <a:cs typeface="Times New Roman"/>
                      </a:endParaRPr>
                    </a:p>
                  </a:txBody>
                  <a:tcPr marL="68580" marR="68580" marT="0" marB="0"/>
                </a:tc>
              </a:tr>
              <a:tr h="685800">
                <a:tc>
                  <a:txBody>
                    <a:bodyPr/>
                    <a:lstStyle/>
                    <a:p>
                      <a:pPr marL="0" marR="0" algn="l">
                        <a:lnSpc>
                          <a:spcPct val="200000"/>
                        </a:lnSpc>
                        <a:spcBef>
                          <a:spcPts val="0"/>
                        </a:spcBef>
                        <a:spcAft>
                          <a:spcPts val="0"/>
                        </a:spcAft>
                      </a:pPr>
                      <a:r>
                        <a:rPr lang="en-US" sz="1800" baseline="0" dirty="0" smtClean="0"/>
                        <a:t>Total</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dirty="0" smtClean="0"/>
                        <a:t>158</a:t>
                      </a:r>
                      <a:endParaRPr lang="en-US" sz="1800" baseline="0" dirty="0">
                        <a:latin typeface="Times New Roman"/>
                        <a:ea typeface="Times New Roman"/>
                        <a:cs typeface="Times New Roman"/>
                      </a:endParaRPr>
                    </a:p>
                  </a:txBody>
                  <a:tcPr marL="68580" marR="68580" marT="0" marB="0"/>
                </a:tc>
                <a:tc>
                  <a:txBody>
                    <a:bodyPr/>
                    <a:lstStyle/>
                    <a:p>
                      <a:pPr marL="0" marR="0" algn="l">
                        <a:lnSpc>
                          <a:spcPct val="200000"/>
                        </a:lnSpc>
                        <a:spcBef>
                          <a:spcPts val="0"/>
                        </a:spcBef>
                        <a:spcAft>
                          <a:spcPts val="0"/>
                        </a:spcAft>
                      </a:pPr>
                      <a:r>
                        <a:rPr lang="en-US" sz="1800" baseline="0" dirty="0" smtClean="0"/>
                        <a:t>43.6%</a:t>
                      </a:r>
                      <a:endParaRPr lang="en-US" sz="1800" baseline="0" dirty="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229600" cy="944562"/>
          </a:xfrm>
        </p:spPr>
        <p:txBody>
          <a:bodyPr rtlCol="0">
            <a:normAutofit fontScale="90000"/>
          </a:bodyPr>
          <a:lstStyle/>
          <a:p>
            <a:pPr algn="ctr" fontAlgn="auto">
              <a:spcAft>
                <a:spcPts val="0"/>
              </a:spcAft>
              <a:defRPr/>
            </a:pPr>
            <a:r>
              <a:rPr lang="en-US" dirty="0" smtClean="0">
                <a:solidFill>
                  <a:schemeClr val="tx2">
                    <a:satMod val="130000"/>
                  </a:schemeClr>
                </a:solidFill>
              </a:rPr>
              <a:t>Characteristics of Biological Mothers</a:t>
            </a:r>
            <a:endParaRPr lang="en-US" dirty="0">
              <a:solidFill>
                <a:schemeClr val="tx2">
                  <a:satMod val="130000"/>
                </a:schemeClr>
              </a:solidFill>
            </a:endParaRPr>
          </a:p>
        </p:txBody>
      </p:sp>
      <p:graphicFrame>
        <p:nvGraphicFramePr>
          <p:cNvPr id="3" name="Table 2"/>
          <p:cNvGraphicFramePr>
            <a:graphicFrameLocks noGrp="1"/>
          </p:cNvGraphicFramePr>
          <p:nvPr/>
        </p:nvGraphicFramePr>
        <p:xfrm>
          <a:off x="1143000" y="1676400"/>
          <a:ext cx="7848600" cy="4495799"/>
        </p:xfrm>
        <a:graphic>
          <a:graphicData uri="http://schemas.openxmlformats.org/drawingml/2006/table">
            <a:tbl>
              <a:tblPr firstRow="1" bandRow="1">
                <a:tableStyleId>{5C22544A-7EE6-4342-B048-85BDC9FD1C3A}</a:tableStyleId>
              </a:tblPr>
              <a:tblGrid>
                <a:gridCol w="4343400"/>
                <a:gridCol w="1600200"/>
                <a:gridCol w="1905000"/>
              </a:tblGrid>
              <a:tr h="642257">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Variable</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Frequency</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Percent</a:t>
                      </a:r>
                    </a:p>
                  </a:txBody>
                  <a:tcPr marL="68580" marR="68580" marT="0" marB="0"/>
                </a:tc>
              </a:tr>
              <a:tr h="642257">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History of prostitution</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22</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6.1%</a:t>
                      </a:r>
                    </a:p>
                  </a:txBody>
                  <a:tcPr marL="68580" marR="68580" marT="0" marB="0"/>
                </a:tc>
              </a:tr>
              <a:tr h="642257">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History of drug or alcohol problems</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275</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76.0%</a:t>
                      </a:r>
                    </a:p>
                  </a:txBody>
                  <a:tcPr marL="68580" marR="68580" marT="0" marB="0"/>
                </a:tc>
              </a:tr>
              <a:tr h="642257">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History of domestic violence</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66</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18.2%</a:t>
                      </a:r>
                    </a:p>
                  </a:txBody>
                  <a:tcPr marL="68580" marR="68580" marT="0" marB="0"/>
                </a:tc>
              </a:tr>
              <a:tr h="642257">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History of homelessness</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147</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40.6%</a:t>
                      </a:r>
                    </a:p>
                  </a:txBody>
                  <a:tcPr marL="68580" marR="68580" marT="0" marB="0"/>
                </a:tc>
              </a:tr>
              <a:tr h="642257">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History of mental disorder</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141</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38.9%</a:t>
                      </a:r>
                    </a:p>
                  </a:txBody>
                  <a:tcPr marL="68580" marR="68580" marT="0" marB="0"/>
                </a:tc>
              </a:tr>
              <a:tr h="642257">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History of incarceration</a:t>
                      </a:r>
                    </a:p>
                  </a:txBody>
                  <a:tcPr marL="68580" marR="68580" marT="0" marB="0"/>
                </a:tc>
                <a:tc>
                  <a:txBody>
                    <a:bodyPr/>
                    <a:lstStyle/>
                    <a:p>
                      <a:pPr marL="0" marR="0">
                        <a:lnSpc>
                          <a:spcPct val="200000"/>
                        </a:lnSpc>
                        <a:spcBef>
                          <a:spcPts val="0"/>
                        </a:spcBef>
                        <a:spcAft>
                          <a:spcPts val="0"/>
                        </a:spcAft>
                      </a:pPr>
                      <a:r>
                        <a:rPr lang="en-US" sz="1800" baseline="0">
                          <a:latin typeface="Calibri" pitchFamily="34" charset="0"/>
                          <a:ea typeface="Times New Roman"/>
                          <a:cs typeface="Times New Roman"/>
                        </a:rPr>
                        <a:t>97</a:t>
                      </a:r>
                    </a:p>
                  </a:txBody>
                  <a:tcPr marL="68580" marR="68580" marT="0" marB="0"/>
                </a:tc>
                <a:tc>
                  <a:txBody>
                    <a:bodyPr/>
                    <a:lstStyle/>
                    <a:p>
                      <a:pPr marL="0" marR="0">
                        <a:lnSpc>
                          <a:spcPct val="200000"/>
                        </a:lnSpc>
                        <a:spcBef>
                          <a:spcPts val="0"/>
                        </a:spcBef>
                        <a:spcAft>
                          <a:spcPts val="0"/>
                        </a:spcAft>
                      </a:pPr>
                      <a:r>
                        <a:rPr lang="en-US" sz="1800" baseline="0" dirty="0">
                          <a:latin typeface="Calibri" pitchFamily="34" charset="0"/>
                          <a:ea typeface="Times New Roman"/>
                          <a:cs typeface="Times New Roman"/>
                        </a:rPr>
                        <a:t>26.8%</a:t>
                      </a: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Solstic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Override>
</file>

<file path=docProps/app.xml><?xml version="1.0" encoding="utf-8"?>
<Properties xmlns="http://schemas.openxmlformats.org/officeDocument/2006/extended-properties" xmlns:vt="http://schemas.openxmlformats.org/officeDocument/2006/docPropsVTypes">
  <Template>Solstice</Template>
  <TotalTime>475</TotalTime>
  <Words>2525</Words>
  <Application>Microsoft Office PowerPoint</Application>
  <PresentationFormat>On-screen Show (4:3)</PresentationFormat>
  <Paragraphs>455</Paragraphs>
  <Slides>27</Slides>
  <Notes>13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8" baseType="lpstr">
      <vt:lpstr>ＭＳ Ｐゴシック</vt:lpstr>
      <vt:lpstr>Arial</vt:lpstr>
      <vt:lpstr>Calibri</vt:lpstr>
      <vt:lpstr>Garamond</vt:lpstr>
      <vt:lpstr>Gill Sans MT</vt:lpstr>
      <vt:lpstr>Times New Roman</vt:lpstr>
      <vt:lpstr>Verdana</vt:lpstr>
      <vt:lpstr>Wingdings 2</vt:lpstr>
      <vt:lpstr>Solstice</vt:lpstr>
      <vt:lpstr>Worksheet</vt:lpstr>
      <vt:lpstr>Chart</vt:lpstr>
      <vt:lpstr>                 Music Therapy: An Innovative Approach to Working with Special Needs Adopted Children</vt:lpstr>
      <vt:lpstr>Why Music Therapy?</vt:lpstr>
      <vt:lpstr>               Research Findings and Clinical Implications for Special Needs Adopted Children: Selected Results from DHHS Study #90-CO-0960</vt:lpstr>
      <vt:lpstr>Study Design</vt:lpstr>
      <vt:lpstr>Mean &amp; Total Number of Placements</vt:lpstr>
      <vt:lpstr>DHHS Study: Maltreatment History Prior to First Out-of-Home Placement (n = 254)</vt:lpstr>
      <vt:lpstr>Death of a Parent, Sibling, Caretaker, or Significant Other</vt:lpstr>
      <vt:lpstr>Immediate Family Member Incarcerated</vt:lpstr>
      <vt:lpstr>Characteristics of Biological Mothers</vt:lpstr>
      <vt:lpstr>Case Example: Attachment Disruptions &amp; Permanency Pathways</vt:lpstr>
      <vt:lpstr>PowerPoint Presentation</vt:lpstr>
      <vt:lpstr>Music Therapy Interventions</vt:lpstr>
      <vt:lpstr>Therapeutic Music Applications</vt:lpstr>
      <vt:lpstr>Music Therapy Applications</vt:lpstr>
      <vt:lpstr>Age Adaptations</vt:lpstr>
      <vt:lpstr>Age Adaptations</vt:lpstr>
      <vt:lpstr>Music Therapy Applications</vt:lpstr>
      <vt:lpstr>Music Therapy Applications</vt:lpstr>
      <vt:lpstr>Music Therapy Applications</vt:lpstr>
      <vt:lpstr>Music Therapy Applications</vt:lpstr>
      <vt:lpstr>Music Applications</vt:lpstr>
      <vt:lpstr>Music Therapy Applications</vt:lpstr>
      <vt:lpstr>Music Therapy Applications</vt:lpstr>
      <vt:lpstr>Music Therapy Applications</vt:lpstr>
      <vt:lpstr>Music Therapy Applications</vt:lpstr>
      <vt:lpstr>Conclusion</vt:lpstr>
      <vt:lpstr>Additional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Music Therapy: An Innovative Approach to Working with Special Needs Adopted Children</dc:title>
  <dc:creator>tcs-garuccio</dc:creator>
  <cp:lastModifiedBy>North Carolina Reform</cp:lastModifiedBy>
  <cp:revision>68</cp:revision>
  <dcterms:created xsi:type="dcterms:W3CDTF">2013-03-05T16:00:12Z</dcterms:created>
  <dcterms:modified xsi:type="dcterms:W3CDTF">2013-07-22T19:01:33Z</dcterms:modified>
</cp:coreProperties>
</file>